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3040975" cy="12960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9" userDrawn="1">
          <p15:clr>
            <a:srgbClr val="A4A3A4"/>
          </p15:clr>
        </p15:guide>
        <p15:guide id="2" pos="43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7" clrIdx="0"/>
  <p:cmAuthor id="1" name="Scott Read" initials="SR" lastIdx="10" clrIdx="1"/>
  <p:cmAuthor id="2" name="Scott Read (Western Sydney LHD)" initials="SR(SL" lastIdx="2" clrIdx="2">
    <p:extLst>
      <p:ext uri="{19B8F6BF-5375-455C-9EA6-DF929625EA0E}">
        <p15:presenceInfo xmlns:p15="http://schemas.microsoft.com/office/powerpoint/2012/main" userId="S-1-5-21-1645522239-1647877149-682003330-565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24"/>
    <a:srgbClr val="D00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A7130-3101-4CEC-B535-92F444C0ECD4}" v="11" dt="2021-05-18T00:32:05.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92" autoAdjust="0"/>
    <p:restoredTop sz="94660"/>
  </p:normalViewPr>
  <p:slideViewPr>
    <p:cSldViewPr snapToGrid="0" showGuides="1">
      <p:cViewPr>
        <p:scale>
          <a:sx n="100" d="100"/>
          <a:sy n="100" d="100"/>
        </p:scale>
        <p:origin x="354" y="330"/>
      </p:cViewPr>
      <p:guideLst>
        <p:guide orient="horz" pos="8119"/>
        <p:guide pos="43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122" y="2121058"/>
            <a:ext cx="17280731" cy="4512122"/>
          </a:xfrm>
        </p:spPr>
        <p:txBody>
          <a:bodyPr anchor="b"/>
          <a:lstStyle>
            <a:lvl1pPr algn="ctr">
              <a:defRPr sz="11339"/>
            </a:lvl1pPr>
          </a:lstStyle>
          <a:p>
            <a:r>
              <a:rPr lang="en-US"/>
              <a:t>Click to edit Master title style</a:t>
            </a:r>
            <a:endParaRPr lang="en-US" dirty="0"/>
          </a:p>
        </p:txBody>
      </p:sp>
      <p:sp>
        <p:nvSpPr>
          <p:cNvPr id="3" name="Subtitle 2"/>
          <p:cNvSpPr>
            <a:spLocks noGrp="1"/>
          </p:cNvSpPr>
          <p:nvPr>
            <p:ph type="subTitle" idx="1"/>
          </p:nvPr>
        </p:nvSpPr>
        <p:spPr>
          <a:xfrm>
            <a:off x="2880122" y="6807185"/>
            <a:ext cx="17280731" cy="3129084"/>
          </a:xfrm>
        </p:spPr>
        <p:txBody>
          <a:bodyPr/>
          <a:lstStyle>
            <a:lvl1pPr marL="0" indent="0" algn="ctr">
              <a:buNone/>
              <a:defRPr sz="4536"/>
            </a:lvl1pPr>
            <a:lvl2pPr marL="864017" indent="0" algn="ctr">
              <a:buNone/>
              <a:defRPr sz="3780"/>
            </a:lvl2pPr>
            <a:lvl3pPr marL="1728033" indent="0" algn="ctr">
              <a:buNone/>
              <a:defRPr sz="3402"/>
            </a:lvl3pPr>
            <a:lvl4pPr marL="2592050" indent="0" algn="ctr">
              <a:buNone/>
              <a:defRPr sz="3024"/>
            </a:lvl4pPr>
            <a:lvl5pPr marL="3456066" indent="0" algn="ctr">
              <a:buNone/>
              <a:defRPr sz="3024"/>
            </a:lvl5pPr>
            <a:lvl6pPr marL="4320083" indent="0" algn="ctr">
              <a:buNone/>
              <a:defRPr sz="3024"/>
            </a:lvl6pPr>
            <a:lvl7pPr marL="5184099" indent="0" algn="ctr">
              <a:buNone/>
              <a:defRPr sz="3024"/>
            </a:lvl7pPr>
            <a:lvl8pPr marL="6048116" indent="0" algn="ctr">
              <a:buNone/>
              <a:defRPr sz="3024"/>
            </a:lvl8pPr>
            <a:lvl9pPr marL="6912132" indent="0" algn="ctr">
              <a:buNone/>
              <a:defRPr sz="302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417897-AE32-482E-BAF7-18CF38324ED2}"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F168124-1A9B-45E4-8CBE-43C9A0D88152}" type="slidenum">
              <a:rPr lang="en-AU" smtClean="0"/>
              <a:t>‹#›</a:t>
            </a:fld>
            <a:endParaRPr lang="en-AU"/>
          </a:p>
        </p:txBody>
      </p:sp>
    </p:spTree>
    <p:extLst>
      <p:ext uri="{BB962C8B-B14F-4D97-AF65-F5344CB8AC3E}">
        <p14:creationId xmlns:p14="http://schemas.microsoft.com/office/powerpoint/2010/main" val="134044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417897-AE32-482E-BAF7-18CF38324ED2}"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F168124-1A9B-45E4-8CBE-43C9A0D88152}" type="slidenum">
              <a:rPr lang="en-AU" smtClean="0"/>
              <a:t>‹#›</a:t>
            </a:fld>
            <a:endParaRPr lang="en-AU"/>
          </a:p>
        </p:txBody>
      </p:sp>
    </p:spTree>
    <p:extLst>
      <p:ext uri="{BB962C8B-B14F-4D97-AF65-F5344CB8AC3E}">
        <p14:creationId xmlns:p14="http://schemas.microsoft.com/office/powerpoint/2010/main" val="370135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88698" y="690018"/>
            <a:ext cx="4968210" cy="109832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84067" y="690018"/>
            <a:ext cx="14616619" cy="109832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417897-AE32-482E-BAF7-18CF38324ED2}"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F168124-1A9B-45E4-8CBE-43C9A0D88152}" type="slidenum">
              <a:rPr lang="en-AU" smtClean="0"/>
              <a:t>‹#›</a:t>
            </a:fld>
            <a:endParaRPr lang="en-AU"/>
          </a:p>
        </p:txBody>
      </p:sp>
    </p:spTree>
    <p:extLst>
      <p:ext uri="{BB962C8B-B14F-4D97-AF65-F5344CB8AC3E}">
        <p14:creationId xmlns:p14="http://schemas.microsoft.com/office/powerpoint/2010/main" val="116743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417897-AE32-482E-BAF7-18CF38324ED2}"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F168124-1A9B-45E4-8CBE-43C9A0D88152}" type="slidenum">
              <a:rPr lang="en-AU" smtClean="0"/>
              <a:t>‹#›</a:t>
            </a:fld>
            <a:endParaRPr lang="en-AU"/>
          </a:p>
        </p:txBody>
      </p:sp>
    </p:spTree>
    <p:extLst>
      <p:ext uri="{BB962C8B-B14F-4D97-AF65-F5344CB8AC3E}">
        <p14:creationId xmlns:p14="http://schemas.microsoft.com/office/powerpoint/2010/main" val="346162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72066" y="3231089"/>
            <a:ext cx="19872841" cy="5391145"/>
          </a:xfrm>
        </p:spPr>
        <p:txBody>
          <a:bodyPr anchor="b"/>
          <a:lstStyle>
            <a:lvl1pPr>
              <a:defRPr sz="11339"/>
            </a:lvl1pPr>
          </a:lstStyle>
          <a:p>
            <a:r>
              <a:rPr lang="en-US"/>
              <a:t>Click to edit Master title style</a:t>
            </a:r>
            <a:endParaRPr lang="en-US" dirty="0"/>
          </a:p>
        </p:txBody>
      </p:sp>
      <p:sp>
        <p:nvSpPr>
          <p:cNvPr id="3" name="Text Placeholder 2"/>
          <p:cNvSpPr>
            <a:spLocks noGrp="1"/>
          </p:cNvSpPr>
          <p:nvPr>
            <p:ph type="body" idx="1"/>
          </p:nvPr>
        </p:nvSpPr>
        <p:spPr>
          <a:xfrm>
            <a:off x="1572066" y="8673236"/>
            <a:ext cx="19872841" cy="2835076"/>
          </a:xfrm>
        </p:spPr>
        <p:txBody>
          <a:bodyPr/>
          <a:lstStyle>
            <a:lvl1pPr marL="0" indent="0">
              <a:buNone/>
              <a:defRPr sz="4536">
                <a:solidFill>
                  <a:schemeClr val="tx1">
                    <a:tint val="75000"/>
                  </a:schemeClr>
                </a:solidFill>
              </a:defRPr>
            </a:lvl1pPr>
            <a:lvl2pPr marL="864017" indent="0">
              <a:buNone/>
              <a:defRPr sz="3780">
                <a:solidFill>
                  <a:schemeClr val="tx1">
                    <a:tint val="75000"/>
                  </a:schemeClr>
                </a:solidFill>
              </a:defRPr>
            </a:lvl2pPr>
            <a:lvl3pPr marL="1728033" indent="0">
              <a:buNone/>
              <a:defRPr sz="3402">
                <a:solidFill>
                  <a:schemeClr val="tx1">
                    <a:tint val="75000"/>
                  </a:schemeClr>
                </a:solidFill>
              </a:defRPr>
            </a:lvl3pPr>
            <a:lvl4pPr marL="2592050" indent="0">
              <a:buNone/>
              <a:defRPr sz="3024">
                <a:solidFill>
                  <a:schemeClr val="tx1">
                    <a:tint val="75000"/>
                  </a:schemeClr>
                </a:solidFill>
              </a:defRPr>
            </a:lvl4pPr>
            <a:lvl5pPr marL="3456066" indent="0">
              <a:buNone/>
              <a:defRPr sz="3024">
                <a:solidFill>
                  <a:schemeClr val="tx1">
                    <a:tint val="75000"/>
                  </a:schemeClr>
                </a:solidFill>
              </a:defRPr>
            </a:lvl5pPr>
            <a:lvl6pPr marL="4320083" indent="0">
              <a:buNone/>
              <a:defRPr sz="3024">
                <a:solidFill>
                  <a:schemeClr val="tx1">
                    <a:tint val="75000"/>
                  </a:schemeClr>
                </a:solidFill>
              </a:defRPr>
            </a:lvl6pPr>
            <a:lvl7pPr marL="5184099" indent="0">
              <a:buNone/>
              <a:defRPr sz="3024">
                <a:solidFill>
                  <a:schemeClr val="tx1">
                    <a:tint val="75000"/>
                  </a:schemeClr>
                </a:solidFill>
              </a:defRPr>
            </a:lvl7pPr>
            <a:lvl8pPr marL="6048116" indent="0">
              <a:buNone/>
              <a:defRPr sz="3024">
                <a:solidFill>
                  <a:schemeClr val="tx1">
                    <a:tint val="75000"/>
                  </a:schemeClr>
                </a:solidFill>
              </a:defRPr>
            </a:lvl8pPr>
            <a:lvl9pPr marL="6912132" indent="0">
              <a:buNone/>
              <a:defRPr sz="302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417897-AE32-482E-BAF7-18CF38324ED2}"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F168124-1A9B-45E4-8CBE-43C9A0D88152}" type="slidenum">
              <a:rPr lang="en-AU" smtClean="0"/>
              <a:t>‹#›</a:t>
            </a:fld>
            <a:endParaRPr lang="en-AU"/>
          </a:p>
        </p:txBody>
      </p:sp>
    </p:spTree>
    <p:extLst>
      <p:ext uri="{BB962C8B-B14F-4D97-AF65-F5344CB8AC3E}">
        <p14:creationId xmlns:p14="http://schemas.microsoft.com/office/powerpoint/2010/main" val="362463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4067" y="3450093"/>
            <a:ext cx="9792414" cy="8223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664494" y="3450093"/>
            <a:ext cx="9792414" cy="8223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417897-AE32-482E-BAF7-18CF38324ED2}"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F168124-1A9B-45E4-8CBE-43C9A0D88152}" type="slidenum">
              <a:rPr lang="en-AU" smtClean="0"/>
              <a:t>‹#›</a:t>
            </a:fld>
            <a:endParaRPr lang="en-AU"/>
          </a:p>
        </p:txBody>
      </p:sp>
    </p:spTree>
    <p:extLst>
      <p:ext uri="{BB962C8B-B14F-4D97-AF65-F5344CB8AC3E}">
        <p14:creationId xmlns:p14="http://schemas.microsoft.com/office/powerpoint/2010/main" val="268979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87068" y="690019"/>
            <a:ext cx="19872841" cy="25050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87069" y="3177087"/>
            <a:ext cx="9747412" cy="1557041"/>
          </a:xfrm>
        </p:spPr>
        <p:txBody>
          <a:bodyPr anchor="b"/>
          <a:lstStyle>
            <a:lvl1pPr marL="0" indent="0">
              <a:buNone/>
              <a:defRPr sz="4536" b="1"/>
            </a:lvl1pPr>
            <a:lvl2pPr marL="864017" indent="0">
              <a:buNone/>
              <a:defRPr sz="3780" b="1"/>
            </a:lvl2pPr>
            <a:lvl3pPr marL="1728033" indent="0">
              <a:buNone/>
              <a:defRPr sz="3402" b="1"/>
            </a:lvl3pPr>
            <a:lvl4pPr marL="2592050" indent="0">
              <a:buNone/>
              <a:defRPr sz="3024" b="1"/>
            </a:lvl4pPr>
            <a:lvl5pPr marL="3456066" indent="0">
              <a:buNone/>
              <a:defRPr sz="3024" b="1"/>
            </a:lvl5pPr>
            <a:lvl6pPr marL="4320083" indent="0">
              <a:buNone/>
              <a:defRPr sz="3024" b="1"/>
            </a:lvl6pPr>
            <a:lvl7pPr marL="5184099" indent="0">
              <a:buNone/>
              <a:defRPr sz="3024" b="1"/>
            </a:lvl7pPr>
            <a:lvl8pPr marL="6048116" indent="0">
              <a:buNone/>
              <a:defRPr sz="3024" b="1"/>
            </a:lvl8pPr>
            <a:lvl9pPr marL="6912132" indent="0">
              <a:buNone/>
              <a:defRPr sz="3024" b="1"/>
            </a:lvl9pPr>
          </a:lstStyle>
          <a:p>
            <a:pPr lvl="0"/>
            <a:r>
              <a:rPr lang="en-US"/>
              <a:t>Click to edit Master text styles</a:t>
            </a:r>
          </a:p>
        </p:txBody>
      </p:sp>
      <p:sp>
        <p:nvSpPr>
          <p:cNvPr id="4" name="Content Placeholder 3"/>
          <p:cNvSpPr>
            <a:spLocks noGrp="1"/>
          </p:cNvSpPr>
          <p:nvPr>
            <p:ph sz="half" idx="2"/>
          </p:nvPr>
        </p:nvSpPr>
        <p:spPr>
          <a:xfrm>
            <a:off x="1587069" y="4734128"/>
            <a:ext cx="9747412" cy="6963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664494" y="3177087"/>
            <a:ext cx="9795415" cy="1557041"/>
          </a:xfrm>
        </p:spPr>
        <p:txBody>
          <a:bodyPr anchor="b"/>
          <a:lstStyle>
            <a:lvl1pPr marL="0" indent="0">
              <a:buNone/>
              <a:defRPr sz="4536" b="1"/>
            </a:lvl1pPr>
            <a:lvl2pPr marL="864017" indent="0">
              <a:buNone/>
              <a:defRPr sz="3780" b="1"/>
            </a:lvl2pPr>
            <a:lvl3pPr marL="1728033" indent="0">
              <a:buNone/>
              <a:defRPr sz="3402" b="1"/>
            </a:lvl3pPr>
            <a:lvl4pPr marL="2592050" indent="0">
              <a:buNone/>
              <a:defRPr sz="3024" b="1"/>
            </a:lvl4pPr>
            <a:lvl5pPr marL="3456066" indent="0">
              <a:buNone/>
              <a:defRPr sz="3024" b="1"/>
            </a:lvl5pPr>
            <a:lvl6pPr marL="4320083" indent="0">
              <a:buNone/>
              <a:defRPr sz="3024" b="1"/>
            </a:lvl6pPr>
            <a:lvl7pPr marL="5184099" indent="0">
              <a:buNone/>
              <a:defRPr sz="3024" b="1"/>
            </a:lvl7pPr>
            <a:lvl8pPr marL="6048116" indent="0">
              <a:buNone/>
              <a:defRPr sz="3024" b="1"/>
            </a:lvl8pPr>
            <a:lvl9pPr marL="6912132" indent="0">
              <a:buNone/>
              <a:defRPr sz="3024" b="1"/>
            </a:lvl9pPr>
          </a:lstStyle>
          <a:p>
            <a:pPr lvl="0"/>
            <a:r>
              <a:rPr lang="en-US"/>
              <a:t>Click to edit Master text styles</a:t>
            </a:r>
          </a:p>
        </p:txBody>
      </p:sp>
      <p:sp>
        <p:nvSpPr>
          <p:cNvPr id="6" name="Content Placeholder 5"/>
          <p:cNvSpPr>
            <a:spLocks noGrp="1"/>
          </p:cNvSpPr>
          <p:nvPr>
            <p:ph sz="quarter" idx="4"/>
          </p:nvPr>
        </p:nvSpPr>
        <p:spPr>
          <a:xfrm>
            <a:off x="11664494" y="4734128"/>
            <a:ext cx="9795415" cy="6963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417897-AE32-482E-BAF7-18CF38324ED2}" type="datetimeFigureOut">
              <a:rPr lang="en-AU" smtClean="0"/>
              <a:t>18/05/2021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F168124-1A9B-45E4-8CBE-43C9A0D88152}" type="slidenum">
              <a:rPr lang="en-AU" smtClean="0"/>
              <a:t>‹#›</a:t>
            </a:fld>
            <a:endParaRPr lang="en-AU"/>
          </a:p>
        </p:txBody>
      </p:sp>
    </p:spTree>
    <p:extLst>
      <p:ext uri="{BB962C8B-B14F-4D97-AF65-F5344CB8AC3E}">
        <p14:creationId xmlns:p14="http://schemas.microsoft.com/office/powerpoint/2010/main" val="337062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417897-AE32-482E-BAF7-18CF38324ED2}" type="datetimeFigureOut">
              <a:rPr lang="en-AU" smtClean="0"/>
              <a:t>18/05/2021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F168124-1A9B-45E4-8CBE-43C9A0D88152}" type="slidenum">
              <a:rPr lang="en-AU" smtClean="0"/>
              <a:t>‹#›</a:t>
            </a:fld>
            <a:endParaRPr lang="en-AU"/>
          </a:p>
        </p:txBody>
      </p:sp>
    </p:spTree>
    <p:extLst>
      <p:ext uri="{BB962C8B-B14F-4D97-AF65-F5344CB8AC3E}">
        <p14:creationId xmlns:p14="http://schemas.microsoft.com/office/powerpoint/2010/main" val="49279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17897-AE32-482E-BAF7-18CF38324ED2}" type="datetimeFigureOut">
              <a:rPr lang="en-AU" smtClean="0"/>
              <a:t>18/05/2021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F168124-1A9B-45E4-8CBE-43C9A0D88152}" type="slidenum">
              <a:rPr lang="en-AU" smtClean="0"/>
              <a:t>‹#›</a:t>
            </a:fld>
            <a:endParaRPr lang="en-AU"/>
          </a:p>
        </p:txBody>
      </p:sp>
    </p:spTree>
    <p:extLst>
      <p:ext uri="{BB962C8B-B14F-4D97-AF65-F5344CB8AC3E}">
        <p14:creationId xmlns:p14="http://schemas.microsoft.com/office/powerpoint/2010/main" val="421575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7069" y="864023"/>
            <a:ext cx="7431314" cy="3024082"/>
          </a:xfrm>
        </p:spPr>
        <p:txBody>
          <a:bodyPr anchor="b"/>
          <a:lstStyle>
            <a:lvl1pPr>
              <a:defRPr sz="6047"/>
            </a:lvl1pPr>
          </a:lstStyle>
          <a:p>
            <a:r>
              <a:rPr lang="en-US"/>
              <a:t>Click to edit Master title style</a:t>
            </a:r>
            <a:endParaRPr lang="en-US" dirty="0"/>
          </a:p>
        </p:txBody>
      </p:sp>
      <p:sp>
        <p:nvSpPr>
          <p:cNvPr id="3" name="Content Placeholder 2"/>
          <p:cNvSpPr>
            <a:spLocks noGrp="1"/>
          </p:cNvSpPr>
          <p:nvPr>
            <p:ph idx="1"/>
          </p:nvPr>
        </p:nvSpPr>
        <p:spPr>
          <a:xfrm>
            <a:off x="9795415" y="1866051"/>
            <a:ext cx="11664494" cy="9210249"/>
          </a:xfrm>
        </p:spPr>
        <p:txBody>
          <a:bodyPr/>
          <a:lstStyle>
            <a:lvl1pPr>
              <a:defRPr sz="6047"/>
            </a:lvl1pPr>
            <a:lvl2pPr>
              <a:defRPr sz="5291"/>
            </a:lvl2pPr>
            <a:lvl3pPr>
              <a:defRPr sz="4536"/>
            </a:lvl3pPr>
            <a:lvl4pPr>
              <a:defRPr sz="3780"/>
            </a:lvl4pPr>
            <a:lvl5pPr>
              <a:defRPr sz="3780"/>
            </a:lvl5pPr>
            <a:lvl6pPr>
              <a:defRPr sz="3780"/>
            </a:lvl6pPr>
            <a:lvl7pPr>
              <a:defRPr sz="3780"/>
            </a:lvl7pPr>
            <a:lvl8pPr>
              <a:defRPr sz="3780"/>
            </a:lvl8pPr>
            <a:lvl9pPr>
              <a:defRPr sz="37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87069" y="3888105"/>
            <a:ext cx="7431314" cy="7203195"/>
          </a:xfrm>
        </p:spPr>
        <p:txBody>
          <a:bodyPr/>
          <a:lstStyle>
            <a:lvl1pPr marL="0" indent="0">
              <a:buNone/>
              <a:defRPr sz="3024"/>
            </a:lvl1pPr>
            <a:lvl2pPr marL="864017" indent="0">
              <a:buNone/>
              <a:defRPr sz="2646"/>
            </a:lvl2pPr>
            <a:lvl3pPr marL="1728033" indent="0">
              <a:buNone/>
              <a:defRPr sz="2268"/>
            </a:lvl3pPr>
            <a:lvl4pPr marL="2592050" indent="0">
              <a:buNone/>
              <a:defRPr sz="1890"/>
            </a:lvl4pPr>
            <a:lvl5pPr marL="3456066" indent="0">
              <a:buNone/>
              <a:defRPr sz="1890"/>
            </a:lvl5pPr>
            <a:lvl6pPr marL="4320083" indent="0">
              <a:buNone/>
              <a:defRPr sz="1890"/>
            </a:lvl6pPr>
            <a:lvl7pPr marL="5184099" indent="0">
              <a:buNone/>
              <a:defRPr sz="1890"/>
            </a:lvl7pPr>
            <a:lvl8pPr marL="6048116" indent="0">
              <a:buNone/>
              <a:defRPr sz="1890"/>
            </a:lvl8pPr>
            <a:lvl9pPr marL="6912132" indent="0">
              <a:buNone/>
              <a:defRPr sz="1890"/>
            </a:lvl9pPr>
          </a:lstStyle>
          <a:p>
            <a:pPr lvl="0"/>
            <a:r>
              <a:rPr lang="en-US"/>
              <a:t>Click to edit Master text styles</a:t>
            </a:r>
          </a:p>
        </p:txBody>
      </p:sp>
      <p:sp>
        <p:nvSpPr>
          <p:cNvPr id="5" name="Date Placeholder 4"/>
          <p:cNvSpPr>
            <a:spLocks noGrp="1"/>
          </p:cNvSpPr>
          <p:nvPr>
            <p:ph type="dt" sz="half" idx="10"/>
          </p:nvPr>
        </p:nvSpPr>
        <p:spPr/>
        <p:txBody>
          <a:bodyPr/>
          <a:lstStyle/>
          <a:p>
            <a:fld id="{D8417897-AE32-482E-BAF7-18CF38324ED2}"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F168124-1A9B-45E4-8CBE-43C9A0D88152}" type="slidenum">
              <a:rPr lang="en-AU" smtClean="0"/>
              <a:t>‹#›</a:t>
            </a:fld>
            <a:endParaRPr lang="en-AU"/>
          </a:p>
        </p:txBody>
      </p:sp>
    </p:spTree>
    <p:extLst>
      <p:ext uri="{BB962C8B-B14F-4D97-AF65-F5344CB8AC3E}">
        <p14:creationId xmlns:p14="http://schemas.microsoft.com/office/powerpoint/2010/main" val="12567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7069" y="864023"/>
            <a:ext cx="7431314" cy="3024082"/>
          </a:xfrm>
        </p:spPr>
        <p:txBody>
          <a:bodyPr anchor="b"/>
          <a:lstStyle>
            <a:lvl1pPr>
              <a:defRPr sz="6047"/>
            </a:lvl1pPr>
          </a:lstStyle>
          <a:p>
            <a:r>
              <a:rPr lang="en-US"/>
              <a:t>Click to edit Master title style</a:t>
            </a:r>
            <a:endParaRPr lang="en-US" dirty="0"/>
          </a:p>
        </p:txBody>
      </p:sp>
      <p:sp>
        <p:nvSpPr>
          <p:cNvPr id="3" name="Picture Placeholder 2"/>
          <p:cNvSpPr>
            <a:spLocks noGrp="1" noChangeAspect="1"/>
          </p:cNvSpPr>
          <p:nvPr>
            <p:ph type="pic" idx="1"/>
          </p:nvPr>
        </p:nvSpPr>
        <p:spPr>
          <a:xfrm>
            <a:off x="9795415" y="1866051"/>
            <a:ext cx="11664494" cy="9210249"/>
          </a:xfrm>
        </p:spPr>
        <p:txBody>
          <a:bodyPr anchor="t"/>
          <a:lstStyle>
            <a:lvl1pPr marL="0" indent="0">
              <a:buNone/>
              <a:defRPr sz="6047"/>
            </a:lvl1pPr>
            <a:lvl2pPr marL="864017" indent="0">
              <a:buNone/>
              <a:defRPr sz="5291"/>
            </a:lvl2pPr>
            <a:lvl3pPr marL="1728033" indent="0">
              <a:buNone/>
              <a:defRPr sz="4536"/>
            </a:lvl3pPr>
            <a:lvl4pPr marL="2592050" indent="0">
              <a:buNone/>
              <a:defRPr sz="3780"/>
            </a:lvl4pPr>
            <a:lvl5pPr marL="3456066" indent="0">
              <a:buNone/>
              <a:defRPr sz="3780"/>
            </a:lvl5pPr>
            <a:lvl6pPr marL="4320083" indent="0">
              <a:buNone/>
              <a:defRPr sz="3780"/>
            </a:lvl6pPr>
            <a:lvl7pPr marL="5184099" indent="0">
              <a:buNone/>
              <a:defRPr sz="3780"/>
            </a:lvl7pPr>
            <a:lvl8pPr marL="6048116" indent="0">
              <a:buNone/>
              <a:defRPr sz="3780"/>
            </a:lvl8pPr>
            <a:lvl9pPr marL="6912132" indent="0">
              <a:buNone/>
              <a:defRPr sz="3780"/>
            </a:lvl9pPr>
          </a:lstStyle>
          <a:p>
            <a:r>
              <a:rPr lang="en-US"/>
              <a:t>Click icon to add picture</a:t>
            </a:r>
            <a:endParaRPr lang="en-US" dirty="0"/>
          </a:p>
        </p:txBody>
      </p:sp>
      <p:sp>
        <p:nvSpPr>
          <p:cNvPr id="4" name="Text Placeholder 3"/>
          <p:cNvSpPr>
            <a:spLocks noGrp="1"/>
          </p:cNvSpPr>
          <p:nvPr>
            <p:ph type="body" sz="half" idx="2"/>
          </p:nvPr>
        </p:nvSpPr>
        <p:spPr>
          <a:xfrm>
            <a:off x="1587069" y="3888105"/>
            <a:ext cx="7431314" cy="7203195"/>
          </a:xfrm>
        </p:spPr>
        <p:txBody>
          <a:bodyPr/>
          <a:lstStyle>
            <a:lvl1pPr marL="0" indent="0">
              <a:buNone/>
              <a:defRPr sz="3024"/>
            </a:lvl1pPr>
            <a:lvl2pPr marL="864017" indent="0">
              <a:buNone/>
              <a:defRPr sz="2646"/>
            </a:lvl2pPr>
            <a:lvl3pPr marL="1728033" indent="0">
              <a:buNone/>
              <a:defRPr sz="2268"/>
            </a:lvl3pPr>
            <a:lvl4pPr marL="2592050" indent="0">
              <a:buNone/>
              <a:defRPr sz="1890"/>
            </a:lvl4pPr>
            <a:lvl5pPr marL="3456066" indent="0">
              <a:buNone/>
              <a:defRPr sz="1890"/>
            </a:lvl5pPr>
            <a:lvl6pPr marL="4320083" indent="0">
              <a:buNone/>
              <a:defRPr sz="1890"/>
            </a:lvl6pPr>
            <a:lvl7pPr marL="5184099" indent="0">
              <a:buNone/>
              <a:defRPr sz="1890"/>
            </a:lvl7pPr>
            <a:lvl8pPr marL="6048116" indent="0">
              <a:buNone/>
              <a:defRPr sz="1890"/>
            </a:lvl8pPr>
            <a:lvl9pPr marL="6912132" indent="0">
              <a:buNone/>
              <a:defRPr sz="1890"/>
            </a:lvl9pPr>
          </a:lstStyle>
          <a:p>
            <a:pPr lvl="0"/>
            <a:r>
              <a:rPr lang="en-US"/>
              <a:t>Click to edit Master text styles</a:t>
            </a:r>
          </a:p>
        </p:txBody>
      </p:sp>
      <p:sp>
        <p:nvSpPr>
          <p:cNvPr id="5" name="Date Placeholder 4"/>
          <p:cNvSpPr>
            <a:spLocks noGrp="1"/>
          </p:cNvSpPr>
          <p:nvPr>
            <p:ph type="dt" sz="half" idx="10"/>
          </p:nvPr>
        </p:nvSpPr>
        <p:spPr/>
        <p:txBody>
          <a:bodyPr/>
          <a:lstStyle/>
          <a:p>
            <a:fld id="{D8417897-AE32-482E-BAF7-18CF38324ED2}"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F168124-1A9B-45E4-8CBE-43C9A0D88152}" type="slidenum">
              <a:rPr lang="en-AU" smtClean="0"/>
              <a:t>‹#›</a:t>
            </a:fld>
            <a:endParaRPr lang="en-AU"/>
          </a:p>
        </p:txBody>
      </p:sp>
    </p:spTree>
    <p:extLst>
      <p:ext uri="{BB962C8B-B14F-4D97-AF65-F5344CB8AC3E}">
        <p14:creationId xmlns:p14="http://schemas.microsoft.com/office/powerpoint/2010/main" val="66367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84067" y="690019"/>
            <a:ext cx="19872841" cy="25050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84067" y="3450093"/>
            <a:ext cx="19872841" cy="82232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84067" y="12012325"/>
            <a:ext cx="5184219" cy="690019"/>
          </a:xfrm>
          <a:prstGeom prst="rect">
            <a:avLst/>
          </a:prstGeom>
        </p:spPr>
        <p:txBody>
          <a:bodyPr vert="horz" lIns="91440" tIns="45720" rIns="91440" bIns="45720" rtlCol="0" anchor="ctr"/>
          <a:lstStyle>
            <a:lvl1pPr algn="l">
              <a:defRPr sz="2268">
                <a:solidFill>
                  <a:schemeClr val="tx1">
                    <a:tint val="75000"/>
                  </a:schemeClr>
                </a:solidFill>
              </a:defRPr>
            </a:lvl1pPr>
          </a:lstStyle>
          <a:p>
            <a:fld id="{D8417897-AE32-482E-BAF7-18CF38324ED2}" type="datetimeFigureOut">
              <a:rPr lang="en-AU" smtClean="0"/>
              <a:t>18/05/2021</a:t>
            </a:fld>
            <a:endParaRPr lang="en-AU"/>
          </a:p>
        </p:txBody>
      </p:sp>
      <p:sp>
        <p:nvSpPr>
          <p:cNvPr id="5" name="Footer Placeholder 4"/>
          <p:cNvSpPr>
            <a:spLocks noGrp="1"/>
          </p:cNvSpPr>
          <p:nvPr>
            <p:ph type="ftr" sz="quarter" idx="3"/>
          </p:nvPr>
        </p:nvSpPr>
        <p:spPr>
          <a:xfrm>
            <a:off x="7632323" y="12012325"/>
            <a:ext cx="7776329" cy="690019"/>
          </a:xfrm>
          <a:prstGeom prst="rect">
            <a:avLst/>
          </a:prstGeom>
        </p:spPr>
        <p:txBody>
          <a:bodyPr vert="horz" lIns="91440" tIns="45720" rIns="91440" bIns="45720" rtlCol="0" anchor="ctr"/>
          <a:lstStyle>
            <a:lvl1pPr algn="ctr">
              <a:defRPr sz="2268">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6272689" y="12012325"/>
            <a:ext cx="5184219" cy="690019"/>
          </a:xfrm>
          <a:prstGeom prst="rect">
            <a:avLst/>
          </a:prstGeom>
        </p:spPr>
        <p:txBody>
          <a:bodyPr vert="horz" lIns="91440" tIns="45720" rIns="91440" bIns="45720" rtlCol="0" anchor="ctr"/>
          <a:lstStyle>
            <a:lvl1pPr algn="r">
              <a:defRPr sz="2268">
                <a:solidFill>
                  <a:schemeClr val="tx1">
                    <a:tint val="75000"/>
                  </a:schemeClr>
                </a:solidFill>
              </a:defRPr>
            </a:lvl1pPr>
          </a:lstStyle>
          <a:p>
            <a:fld id="{9F168124-1A9B-45E4-8CBE-43C9A0D88152}" type="slidenum">
              <a:rPr lang="en-AU" smtClean="0"/>
              <a:t>‹#›</a:t>
            </a:fld>
            <a:endParaRPr lang="en-AU"/>
          </a:p>
        </p:txBody>
      </p:sp>
    </p:spTree>
    <p:extLst>
      <p:ext uri="{BB962C8B-B14F-4D97-AF65-F5344CB8AC3E}">
        <p14:creationId xmlns:p14="http://schemas.microsoft.com/office/powerpoint/2010/main" val="4048668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728033" rtl="0" eaLnBrk="1" latinLnBrk="0" hangingPunct="1">
        <a:lnSpc>
          <a:spcPct val="90000"/>
        </a:lnSpc>
        <a:spcBef>
          <a:spcPct val="0"/>
        </a:spcBef>
        <a:buNone/>
        <a:defRPr sz="8315" kern="1200">
          <a:solidFill>
            <a:schemeClr val="tx1"/>
          </a:solidFill>
          <a:latin typeface="+mj-lt"/>
          <a:ea typeface="+mj-ea"/>
          <a:cs typeface="+mj-cs"/>
        </a:defRPr>
      </a:lvl1pPr>
    </p:titleStyle>
    <p:bodyStyle>
      <a:lvl1pPr marL="432008" indent="-432008" algn="l" defTabSz="1728033" rtl="0" eaLnBrk="1" latinLnBrk="0" hangingPunct="1">
        <a:lnSpc>
          <a:spcPct val="90000"/>
        </a:lnSpc>
        <a:spcBef>
          <a:spcPts val="1890"/>
        </a:spcBef>
        <a:buFont typeface="Arial" panose="020B0604020202020204" pitchFamily="34" charset="0"/>
        <a:buChar char="•"/>
        <a:defRPr sz="5291" kern="1200">
          <a:solidFill>
            <a:schemeClr val="tx1"/>
          </a:solidFill>
          <a:latin typeface="+mn-lt"/>
          <a:ea typeface="+mn-ea"/>
          <a:cs typeface="+mn-cs"/>
        </a:defRPr>
      </a:lvl1pPr>
      <a:lvl2pPr marL="1296025" indent="-432008" algn="l" defTabSz="1728033" rtl="0" eaLnBrk="1" latinLnBrk="0" hangingPunct="1">
        <a:lnSpc>
          <a:spcPct val="90000"/>
        </a:lnSpc>
        <a:spcBef>
          <a:spcPts val="945"/>
        </a:spcBef>
        <a:buFont typeface="Arial" panose="020B0604020202020204" pitchFamily="34" charset="0"/>
        <a:buChar char="•"/>
        <a:defRPr sz="4536" kern="1200">
          <a:solidFill>
            <a:schemeClr val="tx1"/>
          </a:solidFill>
          <a:latin typeface="+mn-lt"/>
          <a:ea typeface="+mn-ea"/>
          <a:cs typeface="+mn-cs"/>
        </a:defRPr>
      </a:lvl2pPr>
      <a:lvl3pPr marL="2160041" indent="-432008" algn="l" defTabSz="1728033" rtl="0" eaLnBrk="1" latinLnBrk="0" hangingPunct="1">
        <a:lnSpc>
          <a:spcPct val="90000"/>
        </a:lnSpc>
        <a:spcBef>
          <a:spcPts val="945"/>
        </a:spcBef>
        <a:buFont typeface="Arial" panose="020B0604020202020204" pitchFamily="34" charset="0"/>
        <a:buChar char="•"/>
        <a:defRPr sz="3780" kern="1200">
          <a:solidFill>
            <a:schemeClr val="tx1"/>
          </a:solidFill>
          <a:latin typeface="+mn-lt"/>
          <a:ea typeface="+mn-ea"/>
          <a:cs typeface="+mn-cs"/>
        </a:defRPr>
      </a:lvl3pPr>
      <a:lvl4pPr marL="3024058" indent="-432008" algn="l" defTabSz="1728033" rtl="0" eaLnBrk="1" latinLnBrk="0" hangingPunct="1">
        <a:lnSpc>
          <a:spcPct val="90000"/>
        </a:lnSpc>
        <a:spcBef>
          <a:spcPts val="945"/>
        </a:spcBef>
        <a:buFont typeface="Arial" panose="020B0604020202020204" pitchFamily="34" charset="0"/>
        <a:buChar char="•"/>
        <a:defRPr sz="3402" kern="1200">
          <a:solidFill>
            <a:schemeClr val="tx1"/>
          </a:solidFill>
          <a:latin typeface="+mn-lt"/>
          <a:ea typeface="+mn-ea"/>
          <a:cs typeface="+mn-cs"/>
        </a:defRPr>
      </a:lvl4pPr>
      <a:lvl5pPr marL="3888075" indent="-432008" algn="l" defTabSz="1728033" rtl="0" eaLnBrk="1" latinLnBrk="0" hangingPunct="1">
        <a:lnSpc>
          <a:spcPct val="90000"/>
        </a:lnSpc>
        <a:spcBef>
          <a:spcPts val="945"/>
        </a:spcBef>
        <a:buFont typeface="Arial" panose="020B0604020202020204" pitchFamily="34" charset="0"/>
        <a:buChar char="•"/>
        <a:defRPr sz="3402" kern="1200">
          <a:solidFill>
            <a:schemeClr val="tx1"/>
          </a:solidFill>
          <a:latin typeface="+mn-lt"/>
          <a:ea typeface="+mn-ea"/>
          <a:cs typeface="+mn-cs"/>
        </a:defRPr>
      </a:lvl5pPr>
      <a:lvl6pPr marL="4752091" indent="-432008" algn="l" defTabSz="1728033" rtl="0" eaLnBrk="1" latinLnBrk="0" hangingPunct="1">
        <a:lnSpc>
          <a:spcPct val="90000"/>
        </a:lnSpc>
        <a:spcBef>
          <a:spcPts val="945"/>
        </a:spcBef>
        <a:buFont typeface="Arial" panose="020B0604020202020204" pitchFamily="34" charset="0"/>
        <a:buChar char="•"/>
        <a:defRPr sz="3402" kern="1200">
          <a:solidFill>
            <a:schemeClr val="tx1"/>
          </a:solidFill>
          <a:latin typeface="+mn-lt"/>
          <a:ea typeface="+mn-ea"/>
          <a:cs typeface="+mn-cs"/>
        </a:defRPr>
      </a:lvl6pPr>
      <a:lvl7pPr marL="5616108" indent="-432008" algn="l" defTabSz="1728033" rtl="0" eaLnBrk="1" latinLnBrk="0" hangingPunct="1">
        <a:lnSpc>
          <a:spcPct val="90000"/>
        </a:lnSpc>
        <a:spcBef>
          <a:spcPts val="945"/>
        </a:spcBef>
        <a:buFont typeface="Arial" panose="020B0604020202020204" pitchFamily="34" charset="0"/>
        <a:buChar char="•"/>
        <a:defRPr sz="3402" kern="1200">
          <a:solidFill>
            <a:schemeClr val="tx1"/>
          </a:solidFill>
          <a:latin typeface="+mn-lt"/>
          <a:ea typeface="+mn-ea"/>
          <a:cs typeface="+mn-cs"/>
        </a:defRPr>
      </a:lvl7pPr>
      <a:lvl8pPr marL="6480124" indent="-432008" algn="l" defTabSz="1728033" rtl="0" eaLnBrk="1" latinLnBrk="0" hangingPunct="1">
        <a:lnSpc>
          <a:spcPct val="90000"/>
        </a:lnSpc>
        <a:spcBef>
          <a:spcPts val="945"/>
        </a:spcBef>
        <a:buFont typeface="Arial" panose="020B0604020202020204" pitchFamily="34" charset="0"/>
        <a:buChar char="•"/>
        <a:defRPr sz="3402" kern="1200">
          <a:solidFill>
            <a:schemeClr val="tx1"/>
          </a:solidFill>
          <a:latin typeface="+mn-lt"/>
          <a:ea typeface="+mn-ea"/>
          <a:cs typeface="+mn-cs"/>
        </a:defRPr>
      </a:lvl8pPr>
      <a:lvl9pPr marL="7344141" indent="-432008" algn="l" defTabSz="1728033" rtl="0" eaLnBrk="1" latinLnBrk="0" hangingPunct="1">
        <a:lnSpc>
          <a:spcPct val="90000"/>
        </a:lnSpc>
        <a:spcBef>
          <a:spcPts val="945"/>
        </a:spcBef>
        <a:buFont typeface="Arial" panose="020B0604020202020204" pitchFamily="34" charset="0"/>
        <a:buChar char="•"/>
        <a:defRPr sz="3402" kern="1200">
          <a:solidFill>
            <a:schemeClr val="tx1"/>
          </a:solidFill>
          <a:latin typeface="+mn-lt"/>
          <a:ea typeface="+mn-ea"/>
          <a:cs typeface="+mn-cs"/>
        </a:defRPr>
      </a:lvl9pPr>
    </p:bodyStyle>
    <p:otherStyle>
      <a:defPPr>
        <a:defRPr lang="en-US"/>
      </a:defPPr>
      <a:lvl1pPr marL="0" algn="l" defTabSz="1728033" rtl="0" eaLnBrk="1" latinLnBrk="0" hangingPunct="1">
        <a:defRPr sz="3402" kern="1200">
          <a:solidFill>
            <a:schemeClr val="tx1"/>
          </a:solidFill>
          <a:latin typeface="+mn-lt"/>
          <a:ea typeface="+mn-ea"/>
          <a:cs typeface="+mn-cs"/>
        </a:defRPr>
      </a:lvl1pPr>
      <a:lvl2pPr marL="864017" algn="l" defTabSz="1728033" rtl="0" eaLnBrk="1" latinLnBrk="0" hangingPunct="1">
        <a:defRPr sz="3402" kern="1200">
          <a:solidFill>
            <a:schemeClr val="tx1"/>
          </a:solidFill>
          <a:latin typeface="+mn-lt"/>
          <a:ea typeface="+mn-ea"/>
          <a:cs typeface="+mn-cs"/>
        </a:defRPr>
      </a:lvl2pPr>
      <a:lvl3pPr marL="1728033" algn="l" defTabSz="1728033" rtl="0" eaLnBrk="1" latinLnBrk="0" hangingPunct="1">
        <a:defRPr sz="3402" kern="1200">
          <a:solidFill>
            <a:schemeClr val="tx1"/>
          </a:solidFill>
          <a:latin typeface="+mn-lt"/>
          <a:ea typeface="+mn-ea"/>
          <a:cs typeface="+mn-cs"/>
        </a:defRPr>
      </a:lvl3pPr>
      <a:lvl4pPr marL="2592050" algn="l" defTabSz="1728033" rtl="0" eaLnBrk="1" latinLnBrk="0" hangingPunct="1">
        <a:defRPr sz="3402" kern="1200">
          <a:solidFill>
            <a:schemeClr val="tx1"/>
          </a:solidFill>
          <a:latin typeface="+mn-lt"/>
          <a:ea typeface="+mn-ea"/>
          <a:cs typeface="+mn-cs"/>
        </a:defRPr>
      </a:lvl4pPr>
      <a:lvl5pPr marL="3456066" algn="l" defTabSz="1728033" rtl="0" eaLnBrk="1" latinLnBrk="0" hangingPunct="1">
        <a:defRPr sz="3402" kern="1200">
          <a:solidFill>
            <a:schemeClr val="tx1"/>
          </a:solidFill>
          <a:latin typeface="+mn-lt"/>
          <a:ea typeface="+mn-ea"/>
          <a:cs typeface="+mn-cs"/>
        </a:defRPr>
      </a:lvl5pPr>
      <a:lvl6pPr marL="4320083" algn="l" defTabSz="1728033" rtl="0" eaLnBrk="1" latinLnBrk="0" hangingPunct="1">
        <a:defRPr sz="3402" kern="1200">
          <a:solidFill>
            <a:schemeClr val="tx1"/>
          </a:solidFill>
          <a:latin typeface="+mn-lt"/>
          <a:ea typeface="+mn-ea"/>
          <a:cs typeface="+mn-cs"/>
        </a:defRPr>
      </a:lvl6pPr>
      <a:lvl7pPr marL="5184099" algn="l" defTabSz="1728033" rtl="0" eaLnBrk="1" latinLnBrk="0" hangingPunct="1">
        <a:defRPr sz="3402" kern="1200">
          <a:solidFill>
            <a:schemeClr val="tx1"/>
          </a:solidFill>
          <a:latin typeface="+mn-lt"/>
          <a:ea typeface="+mn-ea"/>
          <a:cs typeface="+mn-cs"/>
        </a:defRPr>
      </a:lvl7pPr>
      <a:lvl8pPr marL="6048116" algn="l" defTabSz="1728033" rtl="0" eaLnBrk="1" latinLnBrk="0" hangingPunct="1">
        <a:defRPr sz="3402" kern="1200">
          <a:solidFill>
            <a:schemeClr val="tx1"/>
          </a:solidFill>
          <a:latin typeface="+mn-lt"/>
          <a:ea typeface="+mn-ea"/>
          <a:cs typeface="+mn-cs"/>
        </a:defRPr>
      </a:lvl8pPr>
      <a:lvl9pPr marL="6912132" algn="l" defTabSz="1728033" rtl="0" eaLnBrk="1" latinLnBrk="0" hangingPunct="1">
        <a:defRPr sz="34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12.png"/><Relationship Id="rId18" Type="http://schemas.microsoft.com/office/2007/relationships/hdphoto" Target="../media/hdphoto6.wdp"/><Relationship Id="rId26" Type="http://schemas.openxmlformats.org/officeDocument/2006/relationships/image" Target="../media/image4.emf"/><Relationship Id="rId3" Type="http://schemas.openxmlformats.org/officeDocument/2006/relationships/image" Target="../media/image7.png"/><Relationship Id="rId21" Type="http://schemas.openxmlformats.org/officeDocument/2006/relationships/oleObject" Target="../embeddings/oleObject2.bin"/><Relationship Id="rId7" Type="http://schemas.openxmlformats.org/officeDocument/2006/relationships/oleObject" Target="../embeddings/oleObject1.bin"/><Relationship Id="rId12" Type="http://schemas.microsoft.com/office/2007/relationships/hdphoto" Target="../media/hdphoto3.wdp"/><Relationship Id="rId17" Type="http://schemas.openxmlformats.org/officeDocument/2006/relationships/image" Target="../media/image14.png"/><Relationship Id="rId25" Type="http://schemas.openxmlformats.org/officeDocument/2006/relationships/oleObject" Target="../embeddings/oleObject4.bin"/><Relationship Id="rId33" Type="http://schemas.openxmlformats.org/officeDocument/2006/relationships/image" Target="../media/image6.emf"/><Relationship Id="rId2" Type="http://schemas.openxmlformats.org/officeDocument/2006/relationships/slideLayout" Target="../slideLayouts/slideLayout1.xml"/><Relationship Id="rId16" Type="http://schemas.microsoft.com/office/2007/relationships/hdphoto" Target="../media/hdphoto5.wdp"/><Relationship Id="rId20" Type="http://schemas.microsoft.com/office/2007/relationships/hdphoto" Target="../media/hdphoto7.wdp"/><Relationship Id="rId29" Type="http://schemas.microsoft.com/office/2007/relationships/hdphoto" Target="../media/hdphoto8.wdp"/><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1.png"/><Relationship Id="rId24" Type="http://schemas.openxmlformats.org/officeDocument/2006/relationships/image" Target="../media/image3.emf"/><Relationship Id="rId32" Type="http://schemas.openxmlformats.org/officeDocument/2006/relationships/oleObject" Target="../embeddings/oleObject6.bin"/><Relationship Id="rId5" Type="http://schemas.openxmlformats.org/officeDocument/2006/relationships/image" Target="../media/image8.jpg"/><Relationship Id="rId15" Type="http://schemas.openxmlformats.org/officeDocument/2006/relationships/image" Target="../media/image13.png"/><Relationship Id="rId23" Type="http://schemas.openxmlformats.org/officeDocument/2006/relationships/oleObject" Target="../embeddings/oleObject3.bin"/><Relationship Id="rId28" Type="http://schemas.openxmlformats.org/officeDocument/2006/relationships/image" Target="../media/image17.png"/><Relationship Id="rId10" Type="http://schemas.microsoft.com/office/2007/relationships/hdphoto" Target="../media/hdphoto2.wdp"/><Relationship Id="rId19" Type="http://schemas.openxmlformats.org/officeDocument/2006/relationships/image" Target="../media/image15.png"/><Relationship Id="rId31" Type="http://schemas.openxmlformats.org/officeDocument/2006/relationships/image" Target="../media/image5.emf"/><Relationship Id="rId4" Type="http://schemas.microsoft.com/office/2007/relationships/hdphoto" Target="../media/hdphoto1.wdp"/><Relationship Id="rId9" Type="http://schemas.openxmlformats.org/officeDocument/2006/relationships/image" Target="../media/image10.png"/><Relationship Id="rId14" Type="http://schemas.microsoft.com/office/2007/relationships/hdphoto" Target="../media/hdphoto4.wdp"/><Relationship Id="rId22" Type="http://schemas.openxmlformats.org/officeDocument/2006/relationships/image" Target="../media/image2.emf"/><Relationship Id="rId27" Type="http://schemas.openxmlformats.org/officeDocument/2006/relationships/image" Target="../media/image16.png"/><Relationship Id="rId30"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4E7A6C0-44F2-4993-A0B0-3410CD60C27D}"/>
              </a:ext>
            </a:extLst>
          </p:cNvPr>
          <p:cNvSpPr/>
          <p:nvPr/>
        </p:nvSpPr>
        <p:spPr>
          <a:xfrm>
            <a:off x="-53886" y="-406041"/>
            <a:ext cx="23094861" cy="13353411"/>
          </a:xfrm>
          <a:prstGeom prst="rect">
            <a:avLst/>
          </a:prstGeom>
          <a:solidFill>
            <a:srgbClr val="D000C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800" dirty="0">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8E2B40B2-C035-44AC-8637-AE7C6A3BF9E6}"/>
              </a:ext>
            </a:extLst>
          </p:cNvPr>
          <p:cNvSpPr/>
          <p:nvPr/>
        </p:nvSpPr>
        <p:spPr>
          <a:xfrm>
            <a:off x="13620586" y="1779186"/>
            <a:ext cx="9328186" cy="8467151"/>
          </a:xfrm>
          <a:prstGeom prst="roundRect">
            <a:avLst>
              <a:gd name="adj" fmla="val 2230"/>
            </a:avLst>
          </a:prstGeom>
          <a:solidFill>
            <a:schemeClr val="bg1"/>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pic>
        <p:nvPicPr>
          <p:cNvPr id="14" name="Picture 13">
            <a:extLst>
              <a:ext uri="{FF2B5EF4-FFF2-40B4-BE49-F238E27FC236}">
                <a16:creationId xmlns:a16="http://schemas.microsoft.com/office/drawing/2014/main" xmlns="" id="{11E3AFE2-AA5A-45A1-BCB8-EBB21CE41A7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919" r="512"/>
          <a:stretch/>
        </p:blipFill>
        <p:spPr>
          <a:xfrm>
            <a:off x="19903337" y="2464379"/>
            <a:ext cx="3024837" cy="2378465"/>
          </a:xfrm>
          <a:prstGeom prst="rect">
            <a:avLst/>
          </a:prstGeom>
        </p:spPr>
      </p:pic>
      <p:sp>
        <p:nvSpPr>
          <p:cNvPr id="8" name="Rectangle: Rounded Corners 7">
            <a:extLst>
              <a:ext uri="{FF2B5EF4-FFF2-40B4-BE49-F238E27FC236}">
                <a16:creationId xmlns:a16="http://schemas.microsoft.com/office/drawing/2014/main" xmlns="" id="{8ED236C9-C35A-43FC-A368-D9C34CB58008}"/>
              </a:ext>
            </a:extLst>
          </p:cNvPr>
          <p:cNvSpPr/>
          <p:nvPr/>
        </p:nvSpPr>
        <p:spPr>
          <a:xfrm>
            <a:off x="60916" y="-248220"/>
            <a:ext cx="22870922" cy="1898716"/>
          </a:xfrm>
          <a:prstGeom prst="roundRect">
            <a:avLst/>
          </a:prstGeom>
          <a:solidFill>
            <a:schemeClr val="bg1"/>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role of adipokines in obesity-mediated NK cell dysregulation</a:t>
            </a:r>
          </a:p>
          <a:p>
            <a:pPr algn="ctr"/>
            <a:endParaRPr lang="en-AU" sz="1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2800" u="sng" dirty="0">
                <a:solidFill>
                  <a:schemeClr val="tx1"/>
                </a:solidFill>
                <a:latin typeface="Times New Roman" panose="02020603050405020304" pitchFamily="18" charset="0"/>
                <a:ea typeface="Calibri" panose="020F0502020204030204" pitchFamily="34" charset="0"/>
              </a:rPr>
              <a:t>Gaitan Fabrice Njiomegnie</a:t>
            </a:r>
            <a:r>
              <a:rPr lang="en-AU" sz="2800" baseline="30000" dirty="0">
                <a:solidFill>
                  <a:schemeClr val="tx1"/>
                </a:solidFill>
                <a:latin typeface="Times New Roman" panose="02020603050405020304" pitchFamily="18" charset="0"/>
                <a:ea typeface="Calibri" panose="020F0502020204030204" pitchFamily="34" charset="0"/>
              </a:rPr>
              <a:t>1,2</a:t>
            </a:r>
            <a:r>
              <a:rPr lang="en-AU" sz="2800" dirty="0">
                <a:solidFill>
                  <a:schemeClr val="tx1"/>
                </a:solidFill>
                <a:latin typeface="Times New Roman" panose="02020603050405020304" pitchFamily="18" charset="0"/>
                <a:ea typeface="Calibri" panose="020F0502020204030204" pitchFamily="34" charset="0"/>
              </a:rPr>
              <a:t>, </a:t>
            </a:r>
            <a:r>
              <a:rPr lang="en-AU" sz="2800" dirty="0" err="1">
                <a:solidFill>
                  <a:schemeClr val="tx1"/>
                </a:solidFill>
                <a:latin typeface="Times New Roman" panose="02020603050405020304" pitchFamily="18" charset="0"/>
                <a:ea typeface="Calibri" panose="020F0502020204030204" pitchFamily="34" charset="0"/>
              </a:rPr>
              <a:t>Ratna</a:t>
            </a:r>
            <a:r>
              <a:rPr lang="en-AU" sz="2800" dirty="0">
                <a:solidFill>
                  <a:schemeClr val="tx1"/>
                </a:solidFill>
                <a:latin typeface="Times New Roman" panose="02020603050405020304" pitchFamily="18" charset="0"/>
                <a:ea typeface="Calibri" panose="020F0502020204030204" pitchFamily="34" charset="0"/>
              </a:rPr>
              <a:t> Wijaya</a:t>
            </a:r>
            <a:r>
              <a:rPr lang="en-AU" sz="2800" baseline="30000" dirty="0">
                <a:solidFill>
                  <a:schemeClr val="tx1"/>
                </a:solidFill>
                <a:latin typeface="Times New Roman" panose="02020603050405020304" pitchFamily="18" charset="0"/>
                <a:ea typeface="Calibri" panose="020F0502020204030204" pitchFamily="34" charset="0"/>
              </a:rPr>
              <a:t>2</a:t>
            </a:r>
            <a:r>
              <a:rPr lang="en-AU" sz="2800" dirty="0">
                <a:solidFill>
                  <a:schemeClr val="tx1"/>
                </a:solidFill>
                <a:latin typeface="Times New Roman" panose="02020603050405020304" pitchFamily="18" charset="0"/>
                <a:ea typeface="Calibri" panose="020F0502020204030204" pitchFamily="34" charset="0"/>
              </a:rPr>
              <a:t>, Jacob George</a:t>
            </a:r>
            <a:r>
              <a:rPr lang="en-AU" sz="2800" baseline="30000" dirty="0">
                <a:solidFill>
                  <a:schemeClr val="tx1"/>
                </a:solidFill>
                <a:latin typeface="Times New Roman" panose="02020603050405020304" pitchFamily="18" charset="0"/>
                <a:ea typeface="Calibri" panose="020F0502020204030204" pitchFamily="34" charset="0"/>
              </a:rPr>
              <a:t>2,4</a:t>
            </a:r>
            <a:r>
              <a:rPr lang="en-AU" sz="2800" dirty="0">
                <a:solidFill>
                  <a:schemeClr val="tx1"/>
                </a:solidFill>
                <a:latin typeface="Times New Roman" panose="02020603050405020304" pitchFamily="18" charset="0"/>
                <a:ea typeface="Calibri" panose="020F0502020204030204" pitchFamily="34" charset="0"/>
              </a:rPr>
              <a:t>, Scott A. Read</a:t>
            </a:r>
            <a:r>
              <a:rPr lang="en-AU" sz="2800" baseline="30000" dirty="0">
                <a:solidFill>
                  <a:schemeClr val="tx1"/>
                </a:solidFill>
                <a:latin typeface="Times New Roman" panose="02020603050405020304" pitchFamily="18" charset="0"/>
                <a:ea typeface="Calibri" panose="020F0502020204030204" pitchFamily="34" charset="0"/>
              </a:rPr>
              <a:t>1,2,3,4</a:t>
            </a:r>
            <a:r>
              <a:rPr lang="en-AU" sz="2800" dirty="0">
                <a:solidFill>
                  <a:schemeClr val="tx1"/>
                </a:solidFill>
                <a:latin typeface="Times New Roman" panose="02020603050405020304" pitchFamily="18" charset="0"/>
                <a:ea typeface="Calibri" panose="020F0502020204030204" pitchFamily="34" charset="0"/>
              </a:rPr>
              <a:t>, </a:t>
            </a:r>
            <a:r>
              <a:rPr lang="en-AU" sz="2800" dirty="0" err="1">
                <a:solidFill>
                  <a:schemeClr val="tx1"/>
                </a:solidFill>
                <a:latin typeface="Times New Roman" panose="02020603050405020304" pitchFamily="18" charset="0"/>
                <a:ea typeface="Calibri" panose="020F0502020204030204" pitchFamily="34" charset="0"/>
              </a:rPr>
              <a:t>Golo</a:t>
            </a:r>
            <a:r>
              <a:rPr lang="en-AU" sz="2800" dirty="0">
                <a:solidFill>
                  <a:schemeClr val="tx1"/>
                </a:solidFill>
                <a:latin typeface="Times New Roman" panose="02020603050405020304" pitchFamily="18" charset="0"/>
                <a:ea typeface="Calibri" panose="020F0502020204030204" pitchFamily="34" charset="0"/>
              </a:rPr>
              <a:t> Ahlenstiel</a:t>
            </a:r>
            <a:r>
              <a:rPr lang="en-AU" sz="2800" baseline="30000" dirty="0">
                <a:solidFill>
                  <a:schemeClr val="tx1"/>
                </a:solidFill>
                <a:latin typeface="Times New Roman" panose="02020603050405020304" pitchFamily="18" charset="0"/>
                <a:ea typeface="Calibri" panose="020F0502020204030204" pitchFamily="34" charset="0"/>
              </a:rPr>
              <a:t>1,2,3,4</a:t>
            </a:r>
          </a:p>
          <a:p>
            <a:pPr algn="ctr">
              <a:lnSpc>
                <a:spcPct val="107000"/>
              </a:lnSpc>
              <a:spcAft>
                <a:spcPts val="800"/>
              </a:spcAft>
            </a:pPr>
            <a:r>
              <a:rPr lang="en-AU" sz="20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A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Blacktown Clinical School and Research Centre, Western Sydney University,</a:t>
            </a:r>
            <a:r>
              <a:rPr lang="en-AU"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AU" sz="20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A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Storr Liver Centre, Westmead Institute for Medical Research, </a:t>
            </a:r>
            <a:r>
              <a:rPr lang="en-AU" sz="20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A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Blacktown Hospital, </a:t>
            </a:r>
            <a:r>
              <a:rPr lang="en-AU" sz="20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en-A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Westmead Hospital, University of Sydney.</a:t>
            </a:r>
            <a:endParaRPr lang="en-AU"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2361E2F2-8720-415C-837D-BB602027F10D}"/>
              </a:ext>
            </a:extLst>
          </p:cNvPr>
          <p:cNvSpPr/>
          <p:nvPr/>
        </p:nvSpPr>
        <p:spPr>
          <a:xfrm>
            <a:off x="54385" y="1785777"/>
            <a:ext cx="6569986" cy="11103136"/>
          </a:xfrm>
          <a:prstGeom prst="roundRect">
            <a:avLst>
              <a:gd name="adj" fmla="val 3658"/>
            </a:avLst>
          </a:prstGeom>
          <a:solidFill>
            <a:schemeClr val="bg1"/>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Rounded Corners 11">
            <a:extLst>
              <a:ext uri="{FF2B5EF4-FFF2-40B4-BE49-F238E27FC236}">
                <a16:creationId xmlns:a16="http://schemas.microsoft.com/office/drawing/2014/main" xmlns="" id="{C6AA49F1-9AC9-48E7-A067-C1132878DFCE}"/>
              </a:ext>
            </a:extLst>
          </p:cNvPr>
          <p:cNvSpPr/>
          <p:nvPr/>
        </p:nvSpPr>
        <p:spPr>
          <a:xfrm>
            <a:off x="6681411" y="1793045"/>
            <a:ext cx="6887049" cy="11074535"/>
          </a:xfrm>
          <a:prstGeom prst="roundRect">
            <a:avLst>
              <a:gd name="adj" fmla="val 3668"/>
            </a:avLst>
          </a:prstGeom>
          <a:solidFill>
            <a:schemeClr val="bg1"/>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Logo&#10;&#10;Description automatically generated with medium confidence">
            <a:extLst>
              <a:ext uri="{FF2B5EF4-FFF2-40B4-BE49-F238E27FC236}">
                <a16:creationId xmlns:a16="http://schemas.microsoft.com/office/drawing/2014/main" xmlns="" id="{45B23CAC-7519-49A6-A520-4F664B7795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858" y="-98209"/>
            <a:ext cx="3761626" cy="1199244"/>
          </a:xfrm>
          <a:prstGeom prst="rect">
            <a:avLst/>
          </a:prstGeom>
        </p:spPr>
      </p:pic>
      <p:pic>
        <p:nvPicPr>
          <p:cNvPr id="1026" name="Picture 2" descr="See the source image">
            <a:extLst>
              <a:ext uri="{FF2B5EF4-FFF2-40B4-BE49-F238E27FC236}">
                <a16:creationId xmlns:a16="http://schemas.microsoft.com/office/drawing/2014/main" xmlns="" id="{778D0105-A1DC-442D-8543-A5307CF78B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28776" y="771"/>
            <a:ext cx="3011822" cy="10300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75F23B26-26B1-4F26-BFC1-4979D2EB4B8D}"/>
              </a:ext>
            </a:extLst>
          </p:cNvPr>
          <p:cNvSpPr txBox="1"/>
          <p:nvPr/>
        </p:nvSpPr>
        <p:spPr>
          <a:xfrm>
            <a:off x="182715" y="2869044"/>
            <a:ext cx="4254871" cy="2970044"/>
          </a:xfrm>
          <a:prstGeom prst="rect">
            <a:avLst/>
          </a:prstGeom>
          <a:noFill/>
        </p:spPr>
        <p:txBody>
          <a:bodyPr wrap="square">
            <a:spAutoFit/>
          </a:bodyPr>
          <a:lstStyle/>
          <a:p>
            <a:pPr algn="just"/>
            <a:r>
              <a:rPr lang="en-US" sz="1700" i="0" dirty="0">
                <a:solidFill>
                  <a:srgbClr val="212121"/>
                </a:solidFill>
                <a:effectLst/>
                <a:latin typeface="Times New Roman" panose="02020603050405020304" pitchFamily="18" charset="0"/>
                <a:cs typeface="Times New Roman" panose="02020603050405020304" pitchFamily="18" charset="0"/>
              </a:rPr>
              <a:t>Metabolic Associated Fatty Liver Disease (MAFLD) is a </a:t>
            </a:r>
            <a:r>
              <a:rPr lang="en-AU" sz="1700" b="0" i="0" dirty="0">
                <a:solidFill>
                  <a:srgbClr val="212121"/>
                </a:solidFill>
                <a:effectLst/>
                <a:latin typeface="Times New Roman" panose="02020603050405020304" pitchFamily="18" charset="0"/>
                <a:cs typeface="Times New Roman" panose="02020603050405020304" pitchFamily="18" charset="0"/>
              </a:rPr>
              <a:t>heterogeneous </a:t>
            </a:r>
            <a:r>
              <a:rPr lang="en-US" sz="1700" i="0" dirty="0">
                <a:solidFill>
                  <a:srgbClr val="212121"/>
                </a:solidFill>
                <a:effectLst/>
                <a:latin typeface="Times New Roman" panose="02020603050405020304" pitchFamily="18" charset="0"/>
                <a:cs typeface="Times New Roman" panose="02020603050405020304" pitchFamily="18" charset="0"/>
              </a:rPr>
              <a:t>multifaceted liver  complication, affecting a quarter of the world population, the majority being obese </a:t>
            </a:r>
            <a:r>
              <a:rPr lang="en-US" sz="1700" i="0" dirty="0">
                <a:solidFill>
                  <a:srgbClr val="C00000"/>
                </a:solidFill>
                <a:effectLst/>
                <a:latin typeface="Times New Roman" panose="02020603050405020304" pitchFamily="18" charset="0"/>
                <a:cs typeface="Times New Roman" panose="02020603050405020304" pitchFamily="18" charset="0"/>
              </a:rPr>
              <a:t>(1)</a:t>
            </a:r>
            <a:r>
              <a:rPr lang="en-US" sz="1700" i="0" dirty="0">
                <a:solidFill>
                  <a:srgbClr val="212121"/>
                </a:solidFill>
                <a:effectLst/>
                <a:latin typeface="Times New Roman" panose="02020603050405020304" pitchFamily="18" charset="0"/>
                <a:cs typeface="Times New Roman" panose="02020603050405020304" pitchFamily="18" charset="0"/>
              </a:rPr>
              <a:t>. </a:t>
            </a:r>
            <a:r>
              <a:rPr lang="en-AU" sz="1700" dirty="0">
                <a:latin typeface="Times New Roman" panose="02020603050405020304" pitchFamily="18" charset="0"/>
                <a:ea typeface="Calibri" panose="020F0502020204030204" pitchFamily="34" charset="0"/>
                <a:cs typeface="Times New Roman" panose="02020603050405020304" pitchFamily="18" charset="0"/>
              </a:rPr>
              <a:t>In 2017, ~2.8 million people worldwide died due to obesity-related complications </a:t>
            </a:r>
            <a:r>
              <a:rPr lang="en-AU" sz="1700" dirty="0">
                <a:latin typeface="Times New Roman" panose="02020603050405020304" pitchFamily="18" charset="0"/>
                <a:ea typeface="Calibri" panose="020F0502020204030204" pitchFamily="34" charset="0"/>
              </a:rPr>
              <a:t>(</a:t>
            </a:r>
            <a:r>
              <a:rPr lang="en-AU" sz="1700" dirty="0">
                <a:solidFill>
                  <a:srgbClr val="000000"/>
                </a:solidFill>
                <a:effectLst/>
                <a:latin typeface="Times New Roman" panose="02020603050405020304" pitchFamily="18" charset="0"/>
                <a:ea typeface="Times New Roman" panose="02020603050405020304" pitchFamily="18" charset="0"/>
              </a:rPr>
              <a:t>diabetes, fatty liver, cardiovascular disease [CVD]) </a:t>
            </a:r>
            <a:r>
              <a:rPr lang="en-AU" sz="1700" dirty="0">
                <a:solidFill>
                  <a:srgbClr val="B31124"/>
                </a:solidFill>
                <a:effectLst/>
                <a:latin typeface="Times New Roman" panose="02020603050405020304" pitchFamily="18" charset="0"/>
                <a:ea typeface="Times New Roman" panose="02020603050405020304" pitchFamily="18" charset="0"/>
              </a:rPr>
              <a:t>(2).</a:t>
            </a:r>
            <a:r>
              <a:rPr lang="en-AU" sz="1700" dirty="0">
                <a:solidFill>
                  <a:srgbClr val="B31124"/>
                </a:solidFill>
                <a:latin typeface="Times New Roman" panose="02020603050405020304" pitchFamily="18" charset="0"/>
                <a:ea typeface="Calibri" panose="020F0502020204030204" pitchFamily="34" charset="0"/>
              </a:rPr>
              <a:t> </a:t>
            </a:r>
            <a:r>
              <a:rPr lang="en-AU" sz="1700" dirty="0">
                <a:solidFill>
                  <a:srgbClr val="000000"/>
                </a:solidFill>
                <a:latin typeface="Times New Roman" panose="02020603050405020304" pitchFamily="18" charset="0"/>
                <a:ea typeface="Calibri" panose="020F0502020204030204" pitchFamily="34" charset="0"/>
              </a:rPr>
              <a:t>In Australia, over</a:t>
            </a:r>
            <a:r>
              <a:rPr lang="en-AU" sz="1700" dirty="0">
                <a:solidFill>
                  <a:srgbClr val="000000"/>
                </a:solidFill>
                <a:latin typeface="Times New Roman" panose="02020603050405020304" pitchFamily="18" charset="0"/>
                <a:ea typeface="Times New Roman" panose="02020603050405020304" pitchFamily="18" charset="0"/>
              </a:rPr>
              <a:t> 67% of the adult population (&gt;12.5million) is </a:t>
            </a:r>
            <a:r>
              <a:rPr lang="en-AU" sz="1700" dirty="0">
                <a:latin typeface="Times New Roman" panose="02020603050405020304" pitchFamily="18" charset="0"/>
                <a:ea typeface="Times New Roman" panose="02020603050405020304" pitchFamily="18" charset="0"/>
              </a:rPr>
              <a:t>overweight</a:t>
            </a:r>
            <a:r>
              <a:rPr lang="en-AU" sz="1700" dirty="0">
                <a:solidFill>
                  <a:srgbClr val="000000"/>
                </a:solidFill>
                <a:latin typeface="Times New Roman" panose="02020603050405020304" pitchFamily="18" charset="0"/>
                <a:ea typeface="Times New Roman" panose="02020603050405020304" pitchFamily="18" charset="0"/>
              </a:rPr>
              <a:t>, a proportion that has been increasing steadily since the 1990’s (Figure 1) </a:t>
            </a:r>
            <a:r>
              <a:rPr lang="en-AU" sz="1700" dirty="0">
                <a:solidFill>
                  <a:srgbClr val="C00000"/>
                </a:solidFill>
                <a:latin typeface="Times New Roman" panose="02020603050405020304" pitchFamily="18" charset="0"/>
                <a:ea typeface="Times New Roman" panose="02020603050405020304" pitchFamily="18" charset="0"/>
              </a:rPr>
              <a:t>(2) </a:t>
            </a:r>
            <a:r>
              <a:rPr lang="en-AU" sz="1700" dirty="0">
                <a:solidFill>
                  <a:srgbClr val="000000"/>
                </a:solidFill>
                <a:latin typeface="Times New Roman" panose="02020603050405020304" pitchFamily="18" charset="0"/>
                <a:ea typeface="Times New Roman" panose="02020603050405020304" pitchFamily="18" charset="0"/>
              </a:rPr>
              <a:t>.</a:t>
            </a:r>
            <a:r>
              <a:rPr lang="en-AU" sz="1700" dirty="0">
                <a:effectLst/>
                <a:latin typeface="Times New Roman" panose="02020603050405020304" pitchFamily="18" charset="0"/>
                <a:ea typeface="Calibri" panose="020F0502020204030204" pitchFamily="34" charset="0"/>
              </a:rPr>
              <a:t> </a:t>
            </a:r>
            <a:endParaRPr lang="en-AU" sz="1700" dirty="0">
              <a:solidFill>
                <a:srgbClr val="C00000"/>
              </a:solidFill>
            </a:endParaRPr>
          </a:p>
        </p:txBody>
      </p:sp>
      <p:graphicFrame>
        <p:nvGraphicFramePr>
          <p:cNvPr id="25" name="Object 24">
            <a:extLst>
              <a:ext uri="{FF2B5EF4-FFF2-40B4-BE49-F238E27FC236}">
                <a16:creationId xmlns:a16="http://schemas.microsoft.com/office/drawing/2014/main" xmlns="" id="{28C34DB1-2CFA-43B9-95AF-115F66507057}"/>
              </a:ext>
            </a:extLst>
          </p:cNvPr>
          <p:cNvGraphicFramePr>
            <a:graphicFrameLocks noChangeAspect="1"/>
          </p:cNvGraphicFramePr>
          <p:nvPr>
            <p:extLst>
              <p:ext uri="{D42A27DB-BD31-4B8C-83A1-F6EECF244321}">
                <p14:modId xmlns:p14="http://schemas.microsoft.com/office/powerpoint/2010/main" val="651441055"/>
              </p:ext>
            </p:extLst>
          </p:nvPr>
        </p:nvGraphicFramePr>
        <p:xfrm>
          <a:off x="4284030" y="2824961"/>
          <a:ext cx="2310930" cy="2375138"/>
        </p:xfrm>
        <a:graphic>
          <a:graphicData uri="http://schemas.openxmlformats.org/presentationml/2006/ole">
            <mc:AlternateContent xmlns:mc="http://schemas.openxmlformats.org/markup-compatibility/2006">
              <mc:Choice xmlns:v="urn:schemas-microsoft-com:vml" Requires="v">
                <p:oleObj spid="_x0000_s1026" name="Prism 9" r:id="rId7" imgW="2521670" imgH="2539412" progId="Prism9.Document">
                  <p:embed/>
                </p:oleObj>
              </mc:Choice>
              <mc:Fallback>
                <p:oleObj name="Prism 9" r:id="rId7" imgW="2521670" imgH="2539412" progId="Prism9.Document">
                  <p:embed/>
                  <p:pic>
                    <p:nvPicPr>
                      <p:cNvPr id="0" name=""/>
                      <p:cNvPicPr/>
                      <p:nvPr/>
                    </p:nvPicPr>
                    <p:blipFill>
                      <a:blip r:embed="rId8"/>
                      <a:stretch>
                        <a:fillRect/>
                      </a:stretch>
                    </p:blipFill>
                    <p:spPr>
                      <a:xfrm>
                        <a:off x="4284030" y="2824961"/>
                        <a:ext cx="2310930" cy="2375138"/>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xmlns="" id="{E238DDC4-FA26-4891-B347-496C96775089}"/>
              </a:ext>
            </a:extLst>
          </p:cNvPr>
          <p:cNvSpPr txBox="1"/>
          <p:nvPr/>
        </p:nvSpPr>
        <p:spPr>
          <a:xfrm>
            <a:off x="3692969" y="10542786"/>
            <a:ext cx="2954041" cy="1231106"/>
          </a:xfrm>
          <a:prstGeom prst="rect">
            <a:avLst/>
          </a:prstGeom>
          <a:noFill/>
        </p:spPr>
        <p:txBody>
          <a:bodyPr wrap="square" rtlCol="0">
            <a:spAutoFit/>
          </a:bodyPr>
          <a:lstStyle/>
          <a:p>
            <a:pPr algn="just"/>
            <a:r>
              <a:rPr lang="en-AU" sz="1200" b="1" dirty="0">
                <a:latin typeface="Times New Roman" panose="02020603050405020304" pitchFamily="18" charset="0"/>
                <a:cs typeface="Times New Roman" panose="02020603050405020304" pitchFamily="18" charset="0"/>
              </a:rPr>
              <a:t>Figure 2: </a:t>
            </a:r>
            <a:r>
              <a:rPr lang="en-AU" sz="1200" dirty="0">
                <a:latin typeface="Times New Roman" panose="02020603050405020304" pitchFamily="18" charset="0"/>
                <a:cs typeface="Times New Roman" panose="02020603050405020304" pitchFamily="18" charset="0"/>
              </a:rPr>
              <a:t>Adipose tissues releasing adipokines, stimulating NK cells activated which leads to excessive production of pro-inflammatory cytokine production, promoting insulin resistance and NAFLD in obese patients.</a:t>
            </a:r>
          </a:p>
        </p:txBody>
      </p:sp>
      <p:sp>
        <p:nvSpPr>
          <p:cNvPr id="33" name="TextBox 32">
            <a:extLst>
              <a:ext uri="{FF2B5EF4-FFF2-40B4-BE49-F238E27FC236}">
                <a16:creationId xmlns:a16="http://schemas.microsoft.com/office/drawing/2014/main" xmlns="" id="{14452BCB-1A0E-4D1D-9517-4153595D84D8}"/>
              </a:ext>
            </a:extLst>
          </p:cNvPr>
          <p:cNvSpPr txBox="1"/>
          <p:nvPr/>
        </p:nvSpPr>
        <p:spPr>
          <a:xfrm>
            <a:off x="136276" y="7926052"/>
            <a:ext cx="2216872" cy="584775"/>
          </a:xfrm>
          <a:prstGeom prst="rect">
            <a:avLst/>
          </a:prstGeom>
          <a:noFill/>
        </p:spPr>
        <p:txBody>
          <a:bodyPr wrap="square" rtlCol="0">
            <a:spAutoFit/>
          </a:bodyPr>
          <a:lstStyle/>
          <a:p>
            <a:r>
              <a:rPr lang="en-AU" sz="3200" b="1" dirty="0">
                <a:latin typeface="Times New Roman" panose="02020603050405020304" pitchFamily="18" charset="0"/>
                <a:cs typeface="Times New Roman" panose="02020603050405020304" pitchFamily="18" charset="0"/>
              </a:rPr>
              <a:t>Objectives</a:t>
            </a:r>
          </a:p>
        </p:txBody>
      </p:sp>
      <p:sp>
        <p:nvSpPr>
          <p:cNvPr id="36" name="TextBox 35">
            <a:extLst>
              <a:ext uri="{FF2B5EF4-FFF2-40B4-BE49-F238E27FC236}">
                <a16:creationId xmlns:a16="http://schemas.microsoft.com/office/drawing/2014/main" xmlns="" id="{06B11B97-C30F-4923-86D7-6853E4083457}"/>
              </a:ext>
            </a:extLst>
          </p:cNvPr>
          <p:cNvSpPr txBox="1"/>
          <p:nvPr/>
        </p:nvSpPr>
        <p:spPr>
          <a:xfrm>
            <a:off x="129493" y="11061961"/>
            <a:ext cx="6277929" cy="1661993"/>
          </a:xfrm>
          <a:prstGeom prst="rect">
            <a:avLst/>
          </a:prstGeom>
          <a:noFill/>
        </p:spPr>
        <p:txBody>
          <a:bodyPr wrap="square">
            <a:spAutoFit/>
          </a:bodyPr>
          <a:lstStyle/>
          <a:p>
            <a:pPr algn="just"/>
            <a:r>
              <a:rPr lang="en-AU" sz="1700" b="1" dirty="0">
                <a:latin typeface="Times New Roman" panose="02020603050405020304" pitchFamily="18" charset="0"/>
                <a:ea typeface="Calibri" panose="020F0502020204030204" pitchFamily="34" charset="0"/>
                <a:cs typeface="Times New Roman" panose="02020603050405020304" pitchFamily="18" charset="0"/>
              </a:rPr>
              <a:t>Study aims include:</a:t>
            </a:r>
          </a:p>
          <a:p>
            <a:pPr algn="just"/>
            <a:r>
              <a:rPr lang="en-AU" sz="1700" b="1" u="sng" dirty="0">
                <a:latin typeface="Times New Roman" panose="02020603050405020304" pitchFamily="18" charset="0"/>
                <a:ea typeface="Calibri" panose="020F0502020204030204" pitchFamily="34" charset="0"/>
                <a:cs typeface="Times New Roman" panose="02020603050405020304" pitchFamily="18" charset="0"/>
              </a:rPr>
              <a:t>Aim 1</a:t>
            </a:r>
            <a:r>
              <a:rPr lang="en-AU" sz="1700" dirty="0">
                <a:latin typeface="Times New Roman" panose="02020603050405020304" pitchFamily="18" charset="0"/>
                <a:ea typeface="Calibri" panose="020F0502020204030204" pitchFamily="34" charset="0"/>
                <a:cs typeface="Times New Roman" panose="02020603050405020304" pitchFamily="18" charset="0"/>
              </a:rPr>
              <a:t>: Identifying NK sensitivity</a:t>
            </a:r>
          </a:p>
          <a:p>
            <a:pPr algn="just"/>
            <a:r>
              <a:rPr lang="en-AU" sz="1700" dirty="0">
                <a:latin typeface="Times New Roman" panose="02020603050405020304" pitchFamily="18" charset="0"/>
                <a:ea typeface="Calibri" panose="020F0502020204030204" pitchFamily="34" charset="0"/>
                <a:cs typeface="Times New Roman" panose="02020603050405020304" pitchFamily="18" charset="0"/>
              </a:rPr>
              <a:t>to individual adipokines.</a:t>
            </a:r>
          </a:p>
          <a:p>
            <a:pPr algn="just"/>
            <a:r>
              <a:rPr lang="en-AU" sz="1700" b="1" u="sng" dirty="0">
                <a:latin typeface="Times New Roman" panose="02020603050405020304" pitchFamily="18" charset="0"/>
                <a:cs typeface="Times New Roman" panose="02020603050405020304" pitchFamily="18" charset="0"/>
              </a:rPr>
              <a:t>Aim 2</a:t>
            </a:r>
            <a:r>
              <a:rPr lang="en-AU" sz="1700" dirty="0">
                <a:latin typeface="Times New Roman" panose="02020603050405020304" pitchFamily="18" charset="0"/>
                <a:cs typeface="Times New Roman" panose="02020603050405020304" pitchFamily="18" charset="0"/>
              </a:rPr>
              <a:t>: Examining the immunomodulatory effect of </a:t>
            </a:r>
            <a:r>
              <a:rPr lang="en-AU" sz="1700" dirty="0" err="1">
                <a:latin typeface="Times New Roman" panose="02020603050405020304" pitchFamily="18" charset="0"/>
                <a:cs typeface="Times New Roman" panose="02020603050405020304" pitchFamily="18" charset="0"/>
              </a:rPr>
              <a:t>adipokines</a:t>
            </a:r>
            <a:r>
              <a:rPr lang="en-AU" sz="1700" dirty="0">
                <a:latin typeface="Times New Roman" panose="02020603050405020304" pitchFamily="18" charset="0"/>
                <a:cs typeface="Times New Roman" panose="02020603050405020304" pitchFamily="18" charset="0"/>
              </a:rPr>
              <a:t> on NK cells using degranulation, proliferation, cytokine production and metabolic assays.</a:t>
            </a:r>
          </a:p>
        </p:txBody>
      </p:sp>
      <p:sp>
        <p:nvSpPr>
          <p:cNvPr id="38" name="TextBox 37">
            <a:extLst>
              <a:ext uri="{FF2B5EF4-FFF2-40B4-BE49-F238E27FC236}">
                <a16:creationId xmlns:a16="http://schemas.microsoft.com/office/drawing/2014/main" xmlns="" id="{8F7CEBFD-942E-48A9-AA67-65CA49BA5E84}"/>
              </a:ext>
            </a:extLst>
          </p:cNvPr>
          <p:cNvSpPr txBox="1"/>
          <p:nvPr/>
        </p:nvSpPr>
        <p:spPr>
          <a:xfrm>
            <a:off x="13517203" y="1838025"/>
            <a:ext cx="8983973" cy="1015663"/>
          </a:xfrm>
          <a:prstGeom prst="rect">
            <a:avLst/>
          </a:prstGeom>
          <a:noFill/>
        </p:spPr>
        <p:txBody>
          <a:bodyPr wrap="square">
            <a:spAutoFit/>
          </a:bodyPr>
          <a:lstStyle/>
          <a:p>
            <a:pPr algn="ctr"/>
            <a:r>
              <a:rPr lang="en-AU" sz="3200" b="1" dirty="0">
                <a:effectLst/>
                <a:latin typeface="Times New Roman" panose="02020603050405020304" pitchFamily="18" charset="0"/>
                <a:ea typeface="Calibri" panose="020F0502020204030204" pitchFamily="34" charset="0"/>
              </a:rPr>
              <a:t>NK cell responses to adipokines</a:t>
            </a:r>
          </a:p>
          <a:p>
            <a:r>
              <a:rPr lang="en-AU" sz="2800" b="1" dirty="0">
                <a:latin typeface="Times New Roman" panose="02020603050405020304" pitchFamily="18" charset="0"/>
              </a:rPr>
              <a:t>   I. </a:t>
            </a:r>
            <a:r>
              <a:rPr lang="en-AU" sz="2400" b="1" dirty="0">
                <a:latin typeface="Times New Roman" panose="02020603050405020304" pitchFamily="18" charset="0"/>
              </a:rPr>
              <a:t>Degranulation</a:t>
            </a:r>
            <a:endParaRPr lang="en-AU" sz="2800" b="1" dirty="0"/>
          </a:p>
        </p:txBody>
      </p:sp>
      <p:pic>
        <p:nvPicPr>
          <p:cNvPr id="58" name="Picture 57" descr="Chart&#10;&#10;Description automatically generated">
            <a:extLst>
              <a:ext uri="{FF2B5EF4-FFF2-40B4-BE49-F238E27FC236}">
                <a16:creationId xmlns:a16="http://schemas.microsoft.com/office/drawing/2014/main" xmlns="" id="{BD5CC68C-0D9B-4F31-B30E-0CD268C8C9FF}"/>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3743982" y="6064107"/>
            <a:ext cx="1595589" cy="1284955"/>
          </a:xfrm>
          <a:prstGeom prst="rect">
            <a:avLst/>
          </a:prstGeom>
        </p:spPr>
      </p:pic>
      <p:grpSp>
        <p:nvGrpSpPr>
          <p:cNvPr id="59" name="Group 58">
            <a:extLst>
              <a:ext uri="{FF2B5EF4-FFF2-40B4-BE49-F238E27FC236}">
                <a16:creationId xmlns:a16="http://schemas.microsoft.com/office/drawing/2014/main" xmlns="" id="{23BE62CC-7CEB-4D37-B107-3A1F4BA5FEA2}"/>
              </a:ext>
            </a:extLst>
          </p:cNvPr>
          <p:cNvGrpSpPr/>
          <p:nvPr/>
        </p:nvGrpSpPr>
        <p:grpSpPr>
          <a:xfrm>
            <a:off x="13587303" y="6994122"/>
            <a:ext cx="814846" cy="547336"/>
            <a:chOff x="624687" y="2314769"/>
            <a:chExt cx="1004792" cy="900542"/>
          </a:xfrm>
        </p:grpSpPr>
        <p:cxnSp>
          <p:nvCxnSpPr>
            <p:cNvPr id="60" name="Straight Arrow Connector 59">
              <a:extLst>
                <a:ext uri="{FF2B5EF4-FFF2-40B4-BE49-F238E27FC236}">
                  <a16:creationId xmlns:a16="http://schemas.microsoft.com/office/drawing/2014/main" xmlns="" id="{8D53D301-417F-455A-BCF5-9C4C8B5911C7}"/>
                </a:ext>
              </a:extLst>
            </p:cNvPr>
            <p:cNvCxnSpPr>
              <a:cxnSpLocks/>
            </p:cNvCxnSpPr>
            <p:nvPr/>
          </p:nvCxnSpPr>
          <p:spPr>
            <a:xfrm>
              <a:off x="911941" y="2867919"/>
              <a:ext cx="717538"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2" name="TextBox 61">
              <a:extLst>
                <a:ext uri="{FF2B5EF4-FFF2-40B4-BE49-F238E27FC236}">
                  <a16:creationId xmlns:a16="http://schemas.microsoft.com/office/drawing/2014/main" xmlns="" id="{DD468056-6CC6-4BFE-8877-14593D8B127A}"/>
                </a:ext>
              </a:extLst>
            </p:cNvPr>
            <p:cNvSpPr txBox="1"/>
            <p:nvPr/>
          </p:nvSpPr>
          <p:spPr>
            <a:xfrm rot="16200000">
              <a:off x="559445" y="2486840"/>
              <a:ext cx="407483" cy="276999"/>
            </a:xfrm>
            <a:prstGeom prst="rect">
              <a:avLst/>
            </a:prstGeom>
            <a:noFill/>
          </p:spPr>
          <p:txBody>
            <a:bodyPr wrap="none" rtlCol="0">
              <a:spAutoFit/>
            </a:bodyPr>
            <a:lstStyle/>
            <a:p>
              <a:r>
                <a:rPr lang="en-AU" sz="1200" dirty="0"/>
                <a:t>SSC</a:t>
              </a:r>
            </a:p>
          </p:txBody>
        </p:sp>
        <p:cxnSp>
          <p:nvCxnSpPr>
            <p:cNvPr id="63" name="Straight Arrow Connector 62">
              <a:extLst>
                <a:ext uri="{FF2B5EF4-FFF2-40B4-BE49-F238E27FC236}">
                  <a16:creationId xmlns:a16="http://schemas.microsoft.com/office/drawing/2014/main" xmlns="" id="{D696FD27-FCE4-4611-917D-4CFBE49296E3}"/>
                </a:ext>
              </a:extLst>
            </p:cNvPr>
            <p:cNvCxnSpPr>
              <a:cxnSpLocks/>
            </p:cNvCxnSpPr>
            <p:nvPr/>
          </p:nvCxnSpPr>
          <p:spPr>
            <a:xfrm flipH="1" flipV="1">
              <a:off x="900082" y="2314769"/>
              <a:ext cx="1" cy="55314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1" name="TextBox 60">
              <a:extLst>
                <a:ext uri="{FF2B5EF4-FFF2-40B4-BE49-F238E27FC236}">
                  <a16:creationId xmlns:a16="http://schemas.microsoft.com/office/drawing/2014/main" xmlns="" id="{44CFE1A6-106F-491D-A8EB-279D8CCFAC38}"/>
                </a:ext>
              </a:extLst>
            </p:cNvPr>
            <p:cNvSpPr txBox="1"/>
            <p:nvPr/>
          </p:nvSpPr>
          <p:spPr>
            <a:xfrm>
              <a:off x="833688" y="2745739"/>
              <a:ext cx="617071" cy="469572"/>
            </a:xfrm>
            <a:prstGeom prst="rect">
              <a:avLst/>
            </a:prstGeom>
            <a:noFill/>
          </p:spPr>
          <p:txBody>
            <a:bodyPr wrap="square" rtlCol="0">
              <a:spAutoFit/>
            </a:bodyPr>
            <a:lstStyle/>
            <a:p>
              <a:r>
                <a:rPr lang="en-AU" sz="1200" dirty="0"/>
                <a:t>FSC</a:t>
              </a:r>
            </a:p>
          </p:txBody>
        </p:sp>
      </p:grpSp>
      <p:sp>
        <p:nvSpPr>
          <p:cNvPr id="1024" name="Oval 1023">
            <a:extLst>
              <a:ext uri="{FF2B5EF4-FFF2-40B4-BE49-F238E27FC236}">
                <a16:creationId xmlns:a16="http://schemas.microsoft.com/office/drawing/2014/main" xmlns="" id="{6B1A6792-8E64-459F-8451-1914F06D62F9}"/>
              </a:ext>
            </a:extLst>
          </p:cNvPr>
          <p:cNvSpPr/>
          <p:nvPr/>
        </p:nvSpPr>
        <p:spPr>
          <a:xfrm rot="4362427">
            <a:off x="14422625" y="6792256"/>
            <a:ext cx="254982" cy="549350"/>
          </a:xfrm>
          <a:prstGeom prst="ellipse">
            <a:avLst/>
          </a:prstGeom>
          <a:noFill/>
          <a:ln w="28575">
            <a:solidFill>
              <a:srgbClr val="B31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extBox 54">
            <a:extLst>
              <a:ext uri="{FF2B5EF4-FFF2-40B4-BE49-F238E27FC236}">
                <a16:creationId xmlns:a16="http://schemas.microsoft.com/office/drawing/2014/main" xmlns="" id="{B2737CBB-99B7-4C1E-99C1-38759D66ED50}"/>
              </a:ext>
            </a:extLst>
          </p:cNvPr>
          <p:cNvSpPr txBox="1"/>
          <p:nvPr/>
        </p:nvSpPr>
        <p:spPr>
          <a:xfrm>
            <a:off x="14045161" y="5809567"/>
            <a:ext cx="1300878" cy="276999"/>
          </a:xfrm>
          <a:prstGeom prst="rect">
            <a:avLst/>
          </a:prstGeom>
          <a:noFill/>
        </p:spPr>
        <p:txBody>
          <a:bodyPr wrap="square" rtlCol="0">
            <a:spAutoFit/>
          </a:bodyPr>
          <a:lstStyle/>
          <a:p>
            <a:r>
              <a:rPr lang="en-AU" sz="1200" dirty="0">
                <a:solidFill>
                  <a:srgbClr val="C00000"/>
                </a:solidFill>
                <a:latin typeface="Times New Roman" panose="02020603050405020304" pitchFamily="18" charset="0"/>
                <a:cs typeface="Times New Roman" panose="02020603050405020304" pitchFamily="18" charset="0"/>
              </a:rPr>
              <a:t>lymphocytes</a:t>
            </a:r>
          </a:p>
        </p:txBody>
      </p:sp>
      <p:pic>
        <p:nvPicPr>
          <p:cNvPr id="67" name="Picture 66" descr="Chart, histogram&#10;&#10;Description automatically generated">
            <a:extLst>
              <a:ext uri="{FF2B5EF4-FFF2-40B4-BE49-F238E27FC236}">
                <a16:creationId xmlns:a16="http://schemas.microsoft.com/office/drawing/2014/main" xmlns="" id="{15FAAA4A-3281-430C-A03C-3374CD57F4CA}"/>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453990" y="6059701"/>
            <a:ext cx="1514374" cy="1284954"/>
          </a:xfrm>
          <a:prstGeom prst="rect">
            <a:avLst/>
          </a:prstGeom>
        </p:spPr>
      </p:pic>
      <p:grpSp>
        <p:nvGrpSpPr>
          <p:cNvPr id="68" name="Group 67">
            <a:extLst>
              <a:ext uri="{FF2B5EF4-FFF2-40B4-BE49-F238E27FC236}">
                <a16:creationId xmlns:a16="http://schemas.microsoft.com/office/drawing/2014/main" xmlns="" id="{D67902A9-DC7B-4113-B088-4F588CBD68BD}"/>
              </a:ext>
            </a:extLst>
          </p:cNvPr>
          <p:cNvGrpSpPr/>
          <p:nvPr/>
        </p:nvGrpSpPr>
        <p:grpSpPr>
          <a:xfrm>
            <a:off x="15307342" y="6968393"/>
            <a:ext cx="829945" cy="430756"/>
            <a:chOff x="785776" y="2278824"/>
            <a:chExt cx="1089286" cy="696764"/>
          </a:xfrm>
        </p:grpSpPr>
        <p:cxnSp>
          <p:nvCxnSpPr>
            <p:cNvPr id="69" name="Straight Arrow Connector 68">
              <a:extLst>
                <a:ext uri="{FF2B5EF4-FFF2-40B4-BE49-F238E27FC236}">
                  <a16:creationId xmlns:a16="http://schemas.microsoft.com/office/drawing/2014/main" xmlns="" id="{61A5ECBD-4E75-4CDA-91DC-75B0554DF250}"/>
                </a:ext>
              </a:extLst>
            </p:cNvPr>
            <p:cNvCxnSpPr>
              <a:cxnSpLocks/>
            </p:cNvCxnSpPr>
            <p:nvPr/>
          </p:nvCxnSpPr>
          <p:spPr>
            <a:xfrm>
              <a:off x="1157524" y="2826167"/>
              <a:ext cx="717538"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70" name="TextBox 69">
              <a:extLst>
                <a:ext uri="{FF2B5EF4-FFF2-40B4-BE49-F238E27FC236}">
                  <a16:creationId xmlns:a16="http://schemas.microsoft.com/office/drawing/2014/main" xmlns="" id="{642202FD-0D8C-47D7-9615-A01AE34EA5C5}"/>
                </a:ext>
              </a:extLst>
            </p:cNvPr>
            <p:cNvSpPr txBox="1"/>
            <p:nvPr/>
          </p:nvSpPr>
          <p:spPr>
            <a:xfrm>
              <a:off x="978000" y="2698590"/>
              <a:ext cx="647035" cy="276998"/>
            </a:xfrm>
            <a:prstGeom prst="rect">
              <a:avLst/>
            </a:prstGeom>
            <a:noFill/>
          </p:spPr>
          <p:txBody>
            <a:bodyPr wrap="none" rtlCol="0">
              <a:spAutoFit/>
            </a:bodyPr>
            <a:lstStyle/>
            <a:p>
              <a:r>
                <a:rPr lang="en-AU" sz="1200" dirty="0"/>
                <a:t>FVS700</a:t>
              </a:r>
            </a:p>
          </p:txBody>
        </p:sp>
        <p:sp>
          <p:nvSpPr>
            <p:cNvPr id="71" name="TextBox 70">
              <a:extLst>
                <a:ext uri="{FF2B5EF4-FFF2-40B4-BE49-F238E27FC236}">
                  <a16:creationId xmlns:a16="http://schemas.microsoft.com/office/drawing/2014/main" xmlns="" id="{CC5766FE-0019-468C-BF97-540B0C039A39}"/>
                </a:ext>
              </a:extLst>
            </p:cNvPr>
            <p:cNvSpPr txBox="1"/>
            <p:nvPr/>
          </p:nvSpPr>
          <p:spPr>
            <a:xfrm rot="16200000">
              <a:off x="720533" y="2557278"/>
              <a:ext cx="407486" cy="276999"/>
            </a:xfrm>
            <a:prstGeom prst="rect">
              <a:avLst/>
            </a:prstGeom>
            <a:noFill/>
          </p:spPr>
          <p:txBody>
            <a:bodyPr wrap="none" rtlCol="0">
              <a:spAutoFit/>
            </a:bodyPr>
            <a:lstStyle/>
            <a:p>
              <a:r>
                <a:rPr lang="en-AU" sz="1200" dirty="0"/>
                <a:t>SSC</a:t>
              </a:r>
            </a:p>
          </p:txBody>
        </p:sp>
        <p:cxnSp>
          <p:nvCxnSpPr>
            <p:cNvPr id="72" name="Straight Arrow Connector 71">
              <a:extLst>
                <a:ext uri="{FF2B5EF4-FFF2-40B4-BE49-F238E27FC236}">
                  <a16:creationId xmlns:a16="http://schemas.microsoft.com/office/drawing/2014/main" xmlns="" id="{C2B847A0-65E5-4B39-A49C-927D751AE09D}"/>
                </a:ext>
              </a:extLst>
            </p:cNvPr>
            <p:cNvCxnSpPr>
              <a:cxnSpLocks/>
            </p:cNvCxnSpPr>
            <p:nvPr/>
          </p:nvCxnSpPr>
          <p:spPr>
            <a:xfrm flipH="1" flipV="1">
              <a:off x="1145981" y="2278824"/>
              <a:ext cx="1" cy="55314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pic>
        <p:nvPicPr>
          <p:cNvPr id="75" name="Picture 74" descr="Chart&#10;&#10;Description automatically generated">
            <a:extLst>
              <a:ext uri="{FF2B5EF4-FFF2-40B4-BE49-F238E27FC236}">
                <a16:creationId xmlns:a16="http://schemas.microsoft.com/office/drawing/2014/main" xmlns="" id="{0B3A8EE4-A668-4E27-8B55-DEF38A2036A4}"/>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108115" y="6005541"/>
            <a:ext cx="1443034" cy="1345235"/>
          </a:xfrm>
          <a:prstGeom prst="rect">
            <a:avLst/>
          </a:prstGeom>
        </p:spPr>
      </p:pic>
      <p:grpSp>
        <p:nvGrpSpPr>
          <p:cNvPr id="76" name="Group 75">
            <a:extLst>
              <a:ext uri="{FF2B5EF4-FFF2-40B4-BE49-F238E27FC236}">
                <a16:creationId xmlns:a16="http://schemas.microsoft.com/office/drawing/2014/main" xmlns="" id="{2D8E1E8B-9E1D-4BC6-9088-2B47E389EE6A}"/>
              </a:ext>
            </a:extLst>
          </p:cNvPr>
          <p:cNvGrpSpPr/>
          <p:nvPr/>
        </p:nvGrpSpPr>
        <p:grpSpPr>
          <a:xfrm>
            <a:off x="16922069" y="6786188"/>
            <a:ext cx="947879" cy="715151"/>
            <a:chOff x="1893275" y="1512208"/>
            <a:chExt cx="1016930" cy="799833"/>
          </a:xfrm>
        </p:grpSpPr>
        <p:cxnSp>
          <p:nvCxnSpPr>
            <p:cNvPr id="77" name="Straight Arrow Connector 76">
              <a:extLst>
                <a:ext uri="{FF2B5EF4-FFF2-40B4-BE49-F238E27FC236}">
                  <a16:creationId xmlns:a16="http://schemas.microsoft.com/office/drawing/2014/main" xmlns="" id="{85DC90A2-F55F-44ED-9C1E-7CFB89807E02}"/>
                </a:ext>
              </a:extLst>
            </p:cNvPr>
            <p:cNvCxnSpPr>
              <a:cxnSpLocks/>
            </p:cNvCxnSpPr>
            <p:nvPr/>
          </p:nvCxnSpPr>
          <p:spPr>
            <a:xfrm>
              <a:off x="2192667" y="2068292"/>
              <a:ext cx="717538"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78" name="TextBox 77">
              <a:extLst>
                <a:ext uri="{FF2B5EF4-FFF2-40B4-BE49-F238E27FC236}">
                  <a16:creationId xmlns:a16="http://schemas.microsoft.com/office/drawing/2014/main" xmlns="" id="{7B040D6F-A90E-468A-8B67-B9C2D6761F68}"/>
                </a:ext>
              </a:extLst>
            </p:cNvPr>
            <p:cNvSpPr txBox="1"/>
            <p:nvPr/>
          </p:nvSpPr>
          <p:spPr>
            <a:xfrm>
              <a:off x="2156469" y="1992847"/>
              <a:ext cx="607805" cy="319194"/>
            </a:xfrm>
            <a:prstGeom prst="rect">
              <a:avLst/>
            </a:prstGeom>
            <a:noFill/>
          </p:spPr>
          <p:txBody>
            <a:bodyPr wrap="square" rtlCol="0">
              <a:spAutoFit/>
            </a:bodyPr>
            <a:lstStyle/>
            <a:p>
              <a:r>
                <a:rPr lang="en-AU" sz="1200" dirty="0"/>
                <a:t>CD3</a:t>
              </a:r>
            </a:p>
          </p:txBody>
        </p:sp>
        <p:sp>
          <p:nvSpPr>
            <p:cNvPr id="79" name="TextBox 78">
              <a:extLst>
                <a:ext uri="{FF2B5EF4-FFF2-40B4-BE49-F238E27FC236}">
                  <a16:creationId xmlns:a16="http://schemas.microsoft.com/office/drawing/2014/main" xmlns="" id="{1CC635E0-E55B-48EC-9CC8-5F33F996E5E1}"/>
                </a:ext>
              </a:extLst>
            </p:cNvPr>
            <p:cNvSpPr txBox="1"/>
            <p:nvPr/>
          </p:nvSpPr>
          <p:spPr>
            <a:xfrm rot="16200000">
              <a:off x="1769912" y="1702015"/>
              <a:ext cx="506596" cy="259869"/>
            </a:xfrm>
            <a:prstGeom prst="rect">
              <a:avLst/>
            </a:prstGeom>
            <a:noFill/>
          </p:spPr>
          <p:txBody>
            <a:bodyPr wrap="none" rtlCol="0">
              <a:spAutoFit/>
            </a:bodyPr>
            <a:lstStyle/>
            <a:p>
              <a:r>
                <a:rPr lang="en-AU" sz="1200" dirty="0"/>
                <a:t>CD56</a:t>
              </a:r>
            </a:p>
          </p:txBody>
        </p:sp>
        <p:cxnSp>
          <p:nvCxnSpPr>
            <p:cNvPr id="80" name="Straight Arrow Connector 79">
              <a:extLst>
                <a:ext uri="{FF2B5EF4-FFF2-40B4-BE49-F238E27FC236}">
                  <a16:creationId xmlns:a16="http://schemas.microsoft.com/office/drawing/2014/main" xmlns="" id="{FE032FF6-C371-4FBB-BE03-A6FE048C5859}"/>
                </a:ext>
              </a:extLst>
            </p:cNvPr>
            <p:cNvCxnSpPr>
              <a:cxnSpLocks/>
            </p:cNvCxnSpPr>
            <p:nvPr/>
          </p:nvCxnSpPr>
          <p:spPr>
            <a:xfrm flipH="1" flipV="1">
              <a:off x="2183550" y="1512208"/>
              <a:ext cx="2" cy="553139"/>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sp>
        <p:nvSpPr>
          <p:cNvPr id="1027" name="Rectangle 1026">
            <a:extLst>
              <a:ext uri="{FF2B5EF4-FFF2-40B4-BE49-F238E27FC236}">
                <a16:creationId xmlns:a16="http://schemas.microsoft.com/office/drawing/2014/main" xmlns="" id="{18BC04C1-468A-4E1F-ABDC-044212D7DB02}"/>
              </a:ext>
            </a:extLst>
          </p:cNvPr>
          <p:cNvSpPr/>
          <p:nvPr/>
        </p:nvSpPr>
        <p:spPr>
          <a:xfrm>
            <a:off x="15726985" y="6094614"/>
            <a:ext cx="492986" cy="1070816"/>
          </a:xfrm>
          <a:prstGeom prst="rect">
            <a:avLst/>
          </a:prstGeom>
          <a:noFill/>
          <a:ln>
            <a:solidFill>
              <a:srgbClr val="B31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ln w="28575">
                <a:solidFill>
                  <a:schemeClr val="tx1"/>
                </a:solidFill>
              </a:ln>
            </a:endParaRPr>
          </a:p>
        </p:txBody>
      </p:sp>
      <p:sp>
        <p:nvSpPr>
          <p:cNvPr id="96" name="TextBox 95">
            <a:extLst>
              <a:ext uri="{FF2B5EF4-FFF2-40B4-BE49-F238E27FC236}">
                <a16:creationId xmlns:a16="http://schemas.microsoft.com/office/drawing/2014/main" xmlns="" id="{F59A3EC0-6641-40EE-8470-7B9590E25569}"/>
              </a:ext>
            </a:extLst>
          </p:cNvPr>
          <p:cNvSpPr txBox="1"/>
          <p:nvPr/>
        </p:nvSpPr>
        <p:spPr>
          <a:xfrm>
            <a:off x="15679693" y="5843501"/>
            <a:ext cx="1052241" cy="276999"/>
          </a:xfrm>
          <a:prstGeom prst="rect">
            <a:avLst/>
          </a:prstGeom>
          <a:noFill/>
        </p:spPr>
        <p:txBody>
          <a:bodyPr wrap="square" rtlCol="0">
            <a:spAutoFit/>
          </a:bodyPr>
          <a:lstStyle/>
          <a:p>
            <a:r>
              <a:rPr lang="en-AU" sz="1200" dirty="0">
                <a:solidFill>
                  <a:srgbClr val="C00000"/>
                </a:solidFill>
                <a:latin typeface="Times New Roman" panose="02020603050405020304" pitchFamily="18" charset="0"/>
                <a:cs typeface="Times New Roman" panose="02020603050405020304" pitchFamily="18" charset="0"/>
              </a:rPr>
              <a:t>Live cells</a:t>
            </a:r>
          </a:p>
        </p:txBody>
      </p:sp>
      <p:sp>
        <p:nvSpPr>
          <p:cNvPr id="97" name="Rectangle 96">
            <a:extLst>
              <a:ext uri="{FF2B5EF4-FFF2-40B4-BE49-F238E27FC236}">
                <a16:creationId xmlns:a16="http://schemas.microsoft.com/office/drawing/2014/main" xmlns="" id="{C089D8BA-88B2-4FF5-B8EA-6EE5CBC74B24}"/>
              </a:ext>
            </a:extLst>
          </p:cNvPr>
          <p:cNvSpPr/>
          <p:nvPr/>
        </p:nvSpPr>
        <p:spPr>
          <a:xfrm>
            <a:off x="17314904" y="6153631"/>
            <a:ext cx="640254" cy="628899"/>
          </a:xfrm>
          <a:prstGeom prst="rect">
            <a:avLst/>
          </a:prstGeom>
          <a:noFill/>
          <a:ln>
            <a:solidFill>
              <a:srgbClr val="B31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ln w="28575">
                <a:solidFill>
                  <a:schemeClr val="tx1"/>
                </a:solidFill>
              </a:ln>
            </a:endParaRPr>
          </a:p>
        </p:txBody>
      </p:sp>
      <p:sp>
        <p:nvSpPr>
          <p:cNvPr id="98" name="TextBox 97">
            <a:extLst>
              <a:ext uri="{FF2B5EF4-FFF2-40B4-BE49-F238E27FC236}">
                <a16:creationId xmlns:a16="http://schemas.microsoft.com/office/drawing/2014/main" xmlns="" id="{83A57143-5426-4F9C-9B1E-2C82B6ACAE4E}"/>
              </a:ext>
            </a:extLst>
          </p:cNvPr>
          <p:cNvSpPr txBox="1"/>
          <p:nvPr/>
        </p:nvSpPr>
        <p:spPr>
          <a:xfrm>
            <a:off x="17129821" y="5804788"/>
            <a:ext cx="1471725" cy="276999"/>
          </a:xfrm>
          <a:prstGeom prst="rect">
            <a:avLst/>
          </a:prstGeom>
          <a:noFill/>
        </p:spPr>
        <p:txBody>
          <a:bodyPr wrap="square" rtlCol="0">
            <a:spAutoFit/>
          </a:bodyPr>
          <a:lstStyle/>
          <a:p>
            <a:r>
              <a:rPr lang="en-AU" sz="1200" dirty="0">
                <a:solidFill>
                  <a:srgbClr val="C00000"/>
                </a:solidFill>
              </a:rPr>
              <a:t>CD3-CD56+ NK</a:t>
            </a:r>
          </a:p>
        </p:txBody>
      </p:sp>
      <p:pic>
        <p:nvPicPr>
          <p:cNvPr id="100" name="Picture 99" descr="Diagram&#10;&#10;Description automatically generated">
            <a:extLst>
              <a:ext uri="{FF2B5EF4-FFF2-40B4-BE49-F238E27FC236}">
                <a16:creationId xmlns:a16="http://schemas.microsoft.com/office/drawing/2014/main" xmlns="" id="{F39BB799-6425-4787-9F84-DD87D214E00C}"/>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844637" y="7443982"/>
            <a:ext cx="1645049" cy="1186156"/>
          </a:xfrm>
          <a:prstGeom prst="rect">
            <a:avLst/>
          </a:prstGeom>
        </p:spPr>
      </p:pic>
      <p:pic>
        <p:nvPicPr>
          <p:cNvPr id="107" name="Picture 106" descr="Chart&#10;&#10;Description automatically generated with medium confidence">
            <a:extLst>
              <a:ext uri="{FF2B5EF4-FFF2-40B4-BE49-F238E27FC236}">
                <a16:creationId xmlns:a16="http://schemas.microsoft.com/office/drawing/2014/main" xmlns="" id="{ED662086-A145-4803-8E29-9B2AEE7D7D64}"/>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639243" y="7446484"/>
            <a:ext cx="1690490" cy="1220376"/>
          </a:xfrm>
          <a:prstGeom prst="rect">
            <a:avLst/>
          </a:prstGeom>
        </p:spPr>
      </p:pic>
      <p:grpSp>
        <p:nvGrpSpPr>
          <p:cNvPr id="108" name="Group 107">
            <a:extLst>
              <a:ext uri="{FF2B5EF4-FFF2-40B4-BE49-F238E27FC236}">
                <a16:creationId xmlns:a16="http://schemas.microsoft.com/office/drawing/2014/main" xmlns="" id="{74A0BEF7-01D3-4FAA-829D-735761FB155B}"/>
              </a:ext>
            </a:extLst>
          </p:cNvPr>
          <p:cNvGrpSpPr/>
          <p:nvPr/>
        </p:nvGrpSpPr>
        <p:grpSpPr>
          <a:xfrm>
            <a:off x="13660623" y="8211453"/>
            <a:ext cx="1063794" cy="634980"/>
            <a:chOff x="578776" y="1280232"/>
            <a:chExt cx="1241443" cy="1083813"/>
          </a:xfrm>
        </p:grpSpPr>
        <p:cxnSp>
          <p:nvCxnSpPr>
            <p:cNvPr id="109" name="Straight Arrow Connector 108">
              <a:extLst>
                <a:ext uri="{FF2B5EF4-FFF2-40B4-BE49-F238E27FC236}">
                  <a16:creationId xmlns:a16="http://schemas.microsoft.com/office/drawing/2014/main" xmlns="" id="{1A788422-339E-4CBE-A077-33F967AC116D}"/>
                </a:ext>
              </a:extLst>
            </p:cNvPr>
            <p:cNvCxnSpPr>
              <a:cxnSpLocks/>
            </p:cNvCxnSpPr>
            <p:nvPr/>
          </p:nvCxnSpPr>
          <p:spPr>
            <a:xfrm>
              <a:off x="879654" y="1813255"/>
              <a:ext cx="717538"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10" name="TextBox 109">
              <a:extLst>
                <a:ext uri="{FF2B5EF4-FFF2-40B4-BE49-F238E27FC236}">
                  <a16:creationId xmlns:a16="http://schemas.microsoft.com/office/drawing/2014/main" xmlns="" id="{AD954E3B-9815-4CCB-8438-B4162DCC2071}"/>
                </a:ext>
              </a:extLst>
            </p:cNvPr>
            <p:cNvSpPr txBox="1"/>
            <p:nvPr/>
          </p:nvSpPr>
          <p:spPr>
            <a:xfrm>
              <a:off x="881266" y="1820119"/>
              <a:ext cx="938953" cy="543926"/>
            </a:xfrm>
            <a:prstGeom prst="rect">
              <a:avLst/>
            </a:prstGeom>
            <a:noFill/>
          </p:spPr>
          <p:txBody>
            <a:bodyPr wrap="square" rtlCol="0">
              <a:spAutoFit/>
            </a:bodyPr>
            <a:lstStyle/>
            <a:p>
              <a:r>
                <a:rPr lang="en-AU" sz="1200" dirty="0"/>
                <a:t>CD107a</a:t>
              </a:r>
            </a:p>
          </p:txBody>
        </p:sp>
        <p:sp>
          <p:nvSpPr>
            <p:cNvPr id="111" name="TextBox 110">
              <a:extLst>
                <a:ext uri="{FF2B5EF4-FFF2-40B4-BE49-F238E27FC236}">
                  <a16:creationId xmlns:a16="http://schemas.microsoft.com/office/drawing/2014/main" xmlns="" id="{F23AA330-D644-4BD3-A521-E253B883805F}"/>
                </a:ext>
              </a:extLst>
            </p:cNvPr>
            <p:cNvSpPr txBox="1"/>
            <p:nvPr/>
          </p:nvSpPr>
          <p:spPr>
            <a:xfrm rot="16200000">
              <a:off x="509490" y="1624738"/>
              <a:ext cx="398442" cy="259870"/>
            </a:xfrm>
            <a:prstGeom prst="rect">
              <a:avLst/>
            </a:prstGeom>
            <a:noFill/>
          </p:spPr>
          <p:txBody>
            <a:bodyPr wrap="none" rtlCol="0">
              <a:spAutoFit/>
            </a:bodyPr>
            <a:lstStyle/>
            <a:p>
              <a:r>
                <a:rPr lang="en-AU" sz="1200" dirty="0"/>
                <a:t>SSC</a:t>
              </a:r>
            </a:p>
          </p:txBody>
        </p:sp>
        <p:cxnSp>
          <p:nvCxnSpPr>
            <p:cNvPr id="112" name="Straight Arrow Connector 111">
              <a:extLst>
                <a:ext uri="{FF2B5EF4-FFF2-40B4-BE49-F238E27FC236}">
                  <a16:creationId xmlns:a16="http://schemas.microsoft.com/office/drawing/2014/main" xmlns="" id="{10BAB905-C717-4934-BACF-6E3BD2FB5B66}"/>
                </a:ext>
              </a:extLst>
            </p:cNvPr>
            <p:cNvCxnSpPr>
              <a:cxnSpLocks/>
            </p:cNvCxnSpPr>
            <p:nvPr/>
          </p:nvCxnSpPr>
          <p:spPr>
            <a:xfrm flipH="1" flipV="1">
              <a:off x="901257" y="1280232"/>
              <a:ext cx="1" cy="55314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sp>
        <p:nvSpPr>
          <p:cNvPr id="113" name="Rectangle 112">
            <a:extLst>
              <a:ext uri="{FF2B5EF4-FFF2-40B4-BE49-F238E27FC236}">
                <a16:creationId xmlns:a16="http://schemas.microsoft.com/office/drawing/2014/main" xmlns="" id="{6215E5BC-0F63-47F1-B03C-89029E58FBF7}"/>
              </a:ext>
            </a:extLst>
          </p:cNvPr>
          <p:cNvSpPr/>
          <p:nvPr/>
        </p:nvSpPr>
        <p:spPr>
          <a:xfrm>
            <a:off x="16331750" y="7481684"/>
            <a:ext cx="874958" cy="1017885"/>
          </a:xfrm>
          <a:prstGeom prst="rect">
            <a:avLst/>
          </a:prstGeom>
          <a:noFill/>
          <a:ln>
            <a:solidFill>
              <a:srgbClr val="B31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114" name="Rectangle 113">
            <a:extLst>
              <a:ext uri="{FF2B5EF4-FFF2-40B4-BE49-F238E27FC236}">
                <a16:creationId xmlns:a16="http://schemas.microsoft.com/office/drawing/2014/main" xmlns="" id="{8C941516-01B7-4C35-858B-E0B9343DA77B}"/>
              </a:ext>
            </a:extLst>
          </p:cNvPr>
          <p:cNvSpPr/>
          <p:nvPr/>
        </p:nvSpPr>
        <p:spPr>
          <a:xfrm>
            <a:off x="14495895" y="7474093"/>
            <a:ext cx="876820" cy="989941"/>
          </a:xfrm>
          <a:prstGeom prst="rect">
            <a:avLst/>
          </a:prstGeom>
          <a:noFill/>
          <a:ln>
            <a:solidFill>
              <a:srgbClr val="B31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1028" name="TextBox 1027">
            <a:extLst>
              <a:ext uri="{FF2B5EF4-FFF2-40B4-BE49-F238E27FC236}">
                <a16:creationId xmlns:a16="http://schemas.microsoft.com/office/drawing/2014/main" xmlns="" id="{95DABFCD-B9B2-4D4F-8E56-23B71CA03FC6}"/>
              </a:ext>
            </a:extLst>
          </p:cNvPr>
          <p:cNvSpPr txBox="1"/>
          <p:nvPr/>
        </p:nvSpPr>
        <p:spPr>
          <a:xfrm>
            <a:off x="14439628" y="7666844"/>
            <a:ext cx="981920" cy="276999"/>
          </a:xfrm>
          <a:prstGeom prst="rect">
            <a:avLst/>
          </a:prstGeom>
          <a:noFill/>
        </p:spPr>
        <p:txBody>
          <a:bodyPr wrap="square" rtlCol="0">
            <a:spAutoFit/>
          </a:bodyPr>
          <a:lstStyle/>
          <a:p>
            <a:r>
              <a:rPr lang="en-AU" sz="1200" b="1" dirty="0">
                <a:solidFill>
                  <a:srgbClr val="00B050"/>
                </a:solidFill>
              </a:rPr>
              <a:t>CD107a+ NK</a:t>
            </a:r>
          </a:p>
        </p:txBody>
      </p:sp>
      <p:sp>
        <p:nvSpPr>
          <p:cNvPr id="116" name="TextBox 115">
            <a:extLst>
              <a:ext uri="{FF2B5EF4-FFF2-40B4-BE49-F238E27FC236}">
                <a16:creationId xmlns:a16="http://schemas.microsoft.com/office/drawing/2014/main" xmlns="" id="{B72C6589-F79E-42F9-8332-DBE2EC45A962}"/>
              </a:ext>
            </a:extLst>
          </p:cNvPr>
          <p:cNvSpPr txBox="1"/>
          <p:nvPr/>
        </p:nvSpPr>
        <p:spPr>
          <a:xfrm>
            <a:off x="16291748" y="7625335"/>
            <a:ext cx="1011843" cy="276999"/>
          </a:xfrm>
          <a:prstGeom prst="rect">
            <a:avLst/>
          </a:prstGeom>
          <a:noFill/>
        </p:spPr>
        <p:txBody>
          <a:bodyPr wrap="square" rtlCol="0">
            <a:spAutoFit/>
          </a:bodyPr>
          <a:lstStyle/>
          <a:p>
            <a:r>
              <a:rPr lang="en-AU" sz="1200" b="1" dirty="0">
                <a:solidFill>
                  <a:srgbClr val="C00000"/>
                </a:solidFill>
              </a:rPr>
              <a:t>CD107a+ NK</a:t>
            </a:r>
          </a:p>
        </p:txBody>
      </p:sp>
      <p:sp>
        <p:nvSpPr>
          <p:cNvPr id="126" name="TextBox 125">
            <a:extLst>
              <a:ext uri="{FF2B5EF4-FFF2-40B4-BE49-F238E27FC236}">
                <a16:creationId xmlns:a16="http://schemas.microsoft.com/office/drawing/2014/main" xmlns="" id="{A445EC70-62BF-4C84-BD0A-0F7A5EAE1682}"/>
              </a:ext>
            </a:extLst>
          </p:cNvPr>
          <p:cNvSpPr txBox="1"/>
          <p:nvPr/>
        </p:nvSpPr>
        <p:spPr>
          <a:xfrm>
            <a:off x="13748807" y="2879693"/>
            <a:ext cx="6085129" cy="2970044"/>
          </a:xfrm>
          <a:prstGeom prst="rect">
            <a:avLst/>
          </a:prstGeom>
          <a:noFill/>
        </p:spPr>
        <p:txBody>
          <a:bodyPr wrap="square" rtlCol="0">
            <a:spAutoFit/>
          </a:bodyPr>
          <a:lstStyle/>
          <a:p>
            <a:pPr algn="just"/>
            <a:r>
              <a:rPr lang="en-AU" sz="1700" dirty="0">
                <a:latin typeface="Times New Roman" panose="02020603050405020304" pitchFamily="18" charset="0"/>
                <a:cs typeface="Times New Roman" panose="02020603050405020304" pitchFamily="18" charset="0"/>
              </a:rPr>
              <a:t>PBMCs from healthy and MAFLD patients where isolated from whole blood using </a:t>
            </a:r>
            <a:r>
              <a:rPr lang="en-AU" sz="1700" dirty="0" err="1">
                <a:latin typeface="Times New Roman" panose="02020603050405020304" pitchFamily="18" charset="0"/>
                <a:cs typeface="Times New Roman" panose="02020603050405020304" pitchFamily="18" charset="0"/>
              </a:rPr>
              <a:t>Ficoll</a:t>
            </a:r>
            <a:r>
              <a:rPr lang="en-AU" sz="1700" dirty="0">
                <a:latin typeface="Times New Roman" panose="02020603050405020304" pitchFamily="18" charset="0"/>
                <a:cs typeface="Times New Roman" panose="02020603050405020304" pitchFamily="18" charset="0"/>
              </a:rPr>
              <a:t> plaque density gradient centrifugation. PBMCs where pre-treated for 24 h with adipokines followed by co-culture for 6 h with K562 target cells that lack MHCII expression, thus acting as an activation stimulus for NK cell degranulation. Cytotoxicity was measured using the CD107a marker that becomes expressed on the NK cell surface following degranulation. Flow cytometry gating was performed on live lymphocytes, followed by the CD3- CD56+ population to identify NK cells. The percentage and intensity (mean fluorescence intensity, MFI) of CD107a+ NK cell was used to measure degranulation. </a:t>
            </a:r>
          </a:p>
        </p:txBody>
      </p:sp>
      <p:sp>
        <p:nvSpPr>
          <p:cNvPr id="133" name="TextBox 132">
            <a:extLst>
              <a:ext uri="{FF2B5EF4-FFF2-40B4-BE49-F238E27FC236}">
                <a16:creationId xmlns:a16="http://schemas.microsoft.com/office/drawing/2014/main" xmlns="" id="{BDC3D413-0984-48DD-8827-405439B18B21}"/>
              </a:ext>
            </a:extLst>
          </p:cNvPr>
          <p:cNvSpPr txBox="1"/>
          <p:nvPr/>
        </p:nvSpPr>
        <p:spPr>
          <a:xfrm>
            <a:off x="19886062" y="5037573"/>
            <a:ext cx="3042111" cy="646331"/>
          </a:xfrm>
          <a:prstGeom prst="rect">
            <a:avLst/>
          </a:prstGeom>
          <a:noFill/>
        </p:spPr>
        <p:txBody>
          <a:bodyPr wrap="square" rtlCol="0">
            <a:spAutoFit/>
          </a:bodyPr>
          <a:lstStyle/>
          <a:p>
            <a:pPr algn="just"/>
            <a:r>
              <a:rPr lang="en-AU" sz="1200" b="1" dirty="0">
                <a:latin typeface="Times New Roman" panose="02020603050405020304" pitchFamily="18" charset="0"/>
                <a:cs typeface="Times New Roman" panose="02020603050405020304" pitchFamily="18" charset="0"/>
              </a:rPr>
              <a:t>Figure 4. </a:t>
            </a:r>
            <a:r>
              <a:rPr lang="en-AU" sz="1200" dirty="0">
                <a:latin typeface="Times New Roman" panose="02020603050405020304" pitchFamily="18" charset="0"/>
                <a:cs typeface="Times New Roman" panose="02020603050405020304" pitchFamily="18" charset="0"/>
              </a:rPr>
              <a:t>Experimental setup to assess NK cell degranulation following </a:t>
            </a:r>
            <a:r>
              <a:rPr lang="en-AU" sz="1200" dirty="0" err="1">
                <a:latin typeface="Times New Roman" panose="02020603050405020304" pitchFamily="18" charset="0"/>
                <a:cs typeface="Times New Roman" panose="02020603050405020304" pitchFamily="18" charset="0"/>
              </a:rPr>
              <a:t>adipokine</a:t>
            </a:r>
            <a:r>
              <a:rPr lang="en-AU" sz="1200" dirty="0">
                <a:latin typeface="Times New Roman" panose="02020603050405020304" pitchFamily="18" charset="0"/>
                <a:cs typeface="Times New Roman" panose="02020603050405020304" pitchFamily="18" charset="0"/>
              </a:rPr>
              <a:t> treatment.</a:t>
            </a:r>
          </a:p>
        </p:txBody>
      </p:sp>
      <p:sp>
        <p:nvSpPr>
          <p:cNvPr id="151" name="TextBox 150">
            <a:extLst>
              <a:ext uri="{FF2B5EF4-FFF2-40B4-BE49-F238E27FC236}">
                <a16:creationId xmlns:a16="http://schemas.microsoft.com/office/drawing/2014/main" xmlns="" id="{F90EF90C-B816-4267-A2AA-4BBF6FA74BDF}"/>
              </a:ext>
            </a:extLst>
          </p:cNvPr>
          <p:cNvSpPr txBox="1"/>
          <p:nvPr/>
        </p:nvSpPr>
        <p:spPr>
          <a:xfrm>
            <a:off x="7012839" y="1807417"/>
            <a:ext cx="6212883" cy="584775"/>
          </a:xfrm>
          <a:prstGeom prst="rect">
            <a:avLst/>
          </a:prstGeom>
          <a:noFill/>
        </p:spPr>
        <p:txBody>
          <a:bodyPr wrap="square" rtlCol="0">
            <a:spAutoFit/>
          </a:bodyPr>
          <a:lstStyle/>
          <a:p>
            <a:pPr algn="ctr"/>
            <a:r>
              <a:rPr lang="en-AU" sz="3200" b="1" dirty="0">
                <a:latin typeface="Times New Roman" panose="02020603050405020304" pitchFamily="18" charset="0"/>
                <a:cs typeface="Times New Roman" panose="02020603050405020304" pitchFamily="18" charset="0"/>
              </a:rPr>
              <a:t>MAFLD cohort characterisation</a:t>
            </a:r>
          </a:p>
        </p:txBody>
      </p:sp>
      <p:sp>
        <p:nvSpPr>
          <p:cNvPr id="153" name="TextBox 152">
            <a:extLst>
              <a:ext uri="{FF2B5EF4-FFF2-40B4-BE49-F238E27FC236}">
                <a16:creationId xmlns:a16="http://schemas.microsoft.com/office/drawing/2014/main" xmlns="" id="{392E7BB6-9480-4370-98DA-51D6E6D3E5AA}"/>
              </a:ext>
            </a:extLst>
          </p:cNvPr>
          <p:cNvSpPr txBox="1"/>
          <p:nvPr/>
        </p:nvSpPr>
        <p:spPr>
          <a:xfrm>
            <a:off x="6807937" y="7032372"/>
            <a:ext cx="6744226" cy="1400383"/>
          </a:xfrm>
          <a:prstGeom prst="rect">
            <a:avLst/>
          </a:prstGeom>
          <a:noFill/>
        </p:spPr>
        <p:txBody>
          <a:bodyPr wrap="square">
            <a:spAutoFit/>
          </a:bodyPr>
          <a:lstStyle/>
          <a:p>
            <a:pPr algn="just"/>
            <a:r>
              <a:rPr lang="en-AU" sz="1700" b="1" dirty="0">
                <a:effectLst/>
                <a:latin typeface="Times New Roman" panose="02020603050405020304" pitchFamily="18" charset="0"/>
                <a:ea typeface="Calibri" panose="020F0502020204030204" pitchFamily="34" charset="0"/>
              </a:rPr>
              <a:t>Table 1</a:t>
            </a:r>
            <a:r>
              <a:rPr lang="en-AU" sz="1700" dirty="0">
                <a:latin typeface="Times New Roman" panose="02020603050405020304" pitchFamily="18" charset="0"/>
                <a:ea typeface="Calibri" panose="020F0502020204030204" pitchFamily="34" charset="0"/>
              </a:rPr>
              <a:t>. Our cohort consisted primarily of female and obese patients. Using </a:t>
            </a:r>
            <a:r>
              <a:rPr lang="en-AU" sz="1700" b="1" dirty="0">
                <a:latin typeface="Times New Roman" panose="02020603050405020304" pitchFamily="18" charset="0"/>
                <a:ea typeface="Calibri" panose="020F0502020204030204" pitchFamily="34" charset="0"/>
              </a:rPr>
              <a:t>HOMA-IR,</a:t>
            </a:r>
            <a:r>
              <a:rPr lang="en-AU" sz="1700" dirty="0">
                <a:latin typeface="Times New Roman" panose="02020603050405020304" pitchFamily="18" charset="0"/>
                <a:ea typeface="Calibri" panose="020F0502020204030204" pitchFamily="34" charset="0"/>
              </a:rPr>
              <a:t> a significant difference for IR is seen, with more obese patients presenting with insulin resistance than their lean counterparts. Liver injury was also significantly more severe among obese patients when compared to lean patients. This is consistent with previous study </a:t>
            </a:r>
            <a:r>
              <a:rPr lang="en-AU" sz="1700" dirty="0">
                <a:solidFill>
                  <a:srgbClr val="C00000"/>
                </a:solidFill>
                <a:latin typeface="Times New Roman" panose="02020603050405020304" pitchFamily="18" charset="0"/>
                <a:ea typeface="Calibri" panose="020F0502020204030204" pitchFamily="34" charset="0"/>
              </a:rPr>
              <a:t>(5).</a:t>
            </a:r>
            <a:endParaRPr lang="en-AU" sz="1700" dirty="0">
              <a:solidFill>
                <a:srgbClr val="C00000"/>
              </a:solidFill>
            </a:endParaRPr>
          </a:p>
        </p:txBody>
      </p:sp>
      <p:sp>
        <p:nvSpPr>
          <p:cNvPr id="167" name="Rectangle: Rounded Corners 166">
            <a:extLst>
              <a:ext uri="{FF2B5EF4-FFF2-40B4-BE49-F238E27FC236}">
                <a16:creationId xmlns:a16="http://schemas.microsoft.com/office/drawing/2014/main" xmlns="" id="{B3E2054E-B70E-42D8-8AFB-59C3875ACB2A}"/>
              </a:ext>
            </a:extLst>
          </p:cNvPr>
          <p:cNvSpPr/>
          <p:nvPr/>
        </p:nvSpPr>
        <p:spPr>
          <a:xfrm>
            <a:off x="18840562" y="10314042"/>
            <a:ext cx="4138655" cy="2564496"/>
          </a:xfrm>
          <a:prstGeom prst="roundRect">
            <a:avLst>
              <a:gd name="adj" fmla="val 7097"/>
            </a:avLst>
          </a:prstGeom>
          <a:solidFill>
            <a:schemeClr val="bg1"/>
          </a:solidFill>
          <a:ln w="381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9" name="TextBox 168">
            <a:extLst>
              <a:ext uri="{FF2B5EF4-FFF2-40B4-BE49-F238E27FC236}">
                <a16:creationId xmlns:a16="http://schemas.microsoft.com/office/drawing/2014/main" xmlns="" id="{242E5F32-C3F8-4B79-990C-9CB3C0F3A925}"/>
              </a:ext>
            </a:extLst>
          </p:cNvPr>
          <p:cNvSpPr txBox="1"/>
          <p:nvPr/>
        </p:nvSpPr>
        <p:spPr>
          <a:xfrm>
            <a:off x="18887501" y="10267474"/>
            <a:ext cx="4088675" cy="274280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just"/>
            <a:r>
              <a:rPr lang="en-AU" sz="1600" u="sng" dirty="0" smtClean="0">
                <a:effectLst/>
                <a:latin typeface="Times New Roman" panose="02020603050405020304" pitchFamily="18" charset="0"/>
                <a:ea typeface="Calibri" panose="020F0502020204030204" pitchFamily="34" charset="0"/>
                <a:cs typeface="Times New Roman" panose="02020603050405020304" pitchFamily="18" charset="0"/>
              </a:rPr>
              <a:t>References</a:t>
            </a:r>
            <a:endParaRPr lang="en-AU" sz="300" u="sng"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AU" sz="300"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500"/>
              </a:spcAft>
            </a:pPr>
            <a:r>
              <a:rPr lang="en-AU" sz="980" dirty="0">
                <a:effectLst/>
                <a:latin typeface="Times New Roman" panose="02020603050405020304" pitchFamily="18" charset="0"/>
                <a:ea typeface="Calibri" panose="020F0502020204030204" pitchFamily="34" charset="0"/>
                <a:cs typeface="Times New Roman" panose="02020603050405020304" pitchFamily="18" charset="0"/>
              </a:rPr>
              <a:t>1. </a:t>
            </a:r>
            <a:r>
              <a:rPr lang="en-AU" sz="980" dirty="0" err="1">
                <a:effectLst/>
                <a:latin typeface="Times New Roman" panose="02020603050405020304" pitchFamily="18" charset="0"/>
                <a:ea typeface="Calibri" panose="020F0502020204030204" pitchFamily="34" charset="0"/>
                <a:cs typeface="Times New Roman" panose="02020603050405020304" pitchFamily="18" charset="0"/>
              </a:rPr>
              <a:t>Eslam</a:t>
            </a:r>
            <a:r>
              <a:rPr lang="en-AU" sz="980" dirty="0">
                <a:effectLst/>
                <a:latin typeface="Times New Roman" panose="02020603050405020304" pitchFamily="18" charset="0"/>
                <a:ea typeface="Calibri" panose="020F0502020204030204" pitchFamily="34" charset="0"/>
                <a:cs typeface="Times New Roman" panose="02020603050405020304" pitchFamily="18" charset="0"/>
              </a:rPr>
              <a:t> et al. A Consensus-Driven Proposed Nomenclature for Metabolic Associated Fatty Liver Disease. Gastroenterology Vol. 158, No. 7 (2020)</a:t>
            </a:r>
          </a:p>
          <a:p>
            <a:pPr algn="just">
              <a:spcAft>
                <a:spcPts val="500"/>
              </a:spcAft>
            </a:pPr>
            <a:r>
              <a:rPr lang="en-AU" sz="980" dirty="0">
                <a:latin typeface="Times New Roman" panose="02020603050405020304" pitchFamily="18" charset="0"/>
                <a:ea typeface="Calibri" panose="020F0502020204030204" pitchFamily="34" charset="0"/>
                <a:cs typeface="Times New Roman" panose="02020603050405020304" pitchFamily="18" charset="0"/>
              </a:rPr>
              <a:t>2. </a:t>
            </a:r>
            <a:r>
              <a:rPr lang="en-AU" sz="980" dirty="0">
                <a:effectLst/>
                <a:latin typeface="Times New Roman" panose="02020603050405020304" pitchFamily="18" charset="0"/>
                <a:ea typeface="Calibri" panose="020F0502020204030204" pitchFamily="34" charset="0"/>
                <a:cs typeface="Times New Roman" panose="02020603050405020304" pitchFamily="18" charset="0"/>
              </a:rPr>
              <a:t>Overweight and obesity - Australian Institute of Health and Welfare. 2020.</a:t>
            </a:r>
          </a:p>
          <a:p>
            <a:pPr algn="just">
              <a:spcAft>
                <a:spcPts val="500"/>
              </a:spcAft>
            </a:pPr>
            <a:r>
              <a:rPr lang="en-AU" sz="980" dirty="0">
                <a:effectLst/>
                <a:latin typeface="Calibri" panose="020F0502020204030204" pitchFamily="34" charset="0"/>
                <a:ea typeface="Calibri" panose="020F0502020204030204" pitchFamily="34" charset="0"/>
              </a:rPr>
              <a:t>3. </a:t>
            </a:r>
            <a:r>
              <a:rPr lang="en-AU" sz="980" dirty="0" err="1">
                <a:effectLst/>
                <a:latin typeface="Calibri" panose="020F0502020204030204" pitchFamily="34" charset="0"/>
                <a:ea typeface="Calibri" panose="020F0502020204030204" pitchFamily="34" charset="0"/>
              </a:rPr>
              <a:t>Saeidi</a:t>
            </a:r>
            <a:r>
              <a:rPr lang="en-AU" sz="980" dirty="0">
                <a:effectLst/>
                <a:latin typeface="Calibri" panose="020F0502020204030204" pitchFamily="34" charset="0"/>
                <a:ea typeface="Calibri" panose="020F0502020204030204" pitchFamily="34" charset="0"/>
              </a:rPr>
              <a:t> et al., 2020 . The effects of physical activity on adipokines in individuals with overweight/obesity across the lifespan: A narrative review. </a:t>
            </a:r>
          </a:p>
          <a:p>
            <a:pPr algn="just">
              <a:spcAft>
                <a:spcPts val="500"/>
              </a:spcAft>
            </a:pPr>
            <a:r>
              <a:rPr lang="en-AU" sz="980" dirty="0">
                <a:effectLst/>
                <a:latin typeface="Calibri" panose="020F0502020204030204" pitchFamily="34" charset="0"/>
                <a:ea typeface="Calibri" panose="020F0502020204030204" pitchFamily="34" charset="0"/>
              </a:rPr>
              <a:t>4. Liu, Z. </a:t>
            </a:r>
            <a:r>
              <a:rPr lang="en-AU" sz="980" i="1" dirty="0">
                <a:effectLst/>
                <a:latin typeface="Calibri" panose="020F0502020204030204" pitchFamily="34" charset="0"/>
                <a:ea typeface="Calibri" panose="020F0502020204030204" pitchFamily="34" charset="0"/>
              </a:rPr>
              <a:t>et al.</a:t>
            </a:r>
            <a:r>
              <a:rPr lang="en-AU" sz="980" dirty="0">
                <a:effectLst/>
                <a:latin typeface="Calibri" panose="020F0502020204030204" pitchFamily="34" charset="0"/>
                <a:ea typeface="Calibri" panose="020F0502020204030204" pitchFamily="34" charset="0"/>
              </a:rPr>
              <a:t> Causal relationships between NAFLD, T2D and obesity have implications for disease </a:t>
            </a:r>
            <a:r>
              <a:rPr lang="en-AU" sz="980" dirty="0" err="1">
                <a:effectLst/>
                <a:latin typeface="Calibri" panose="020F0502020204030204" pitchFamily="34" charset="0"/>
                <a:ea typeface="Calibri" panose="020F0502020204030204" pitchFamily="34" charset="0"/>
              </a:rPr>
              <a:t>subphenotyping</a:t>
            </a:r>
            <a:r>
              <a:rPr lang="en-AU" sz="980" dirty="0">
                <a:effectLst/>
                <a:latin typeface="Calibri" panose="020F0502020204030204" pitchFamily="34" charset="0"/>
                <a:ea typeface="Calibri" panose="020F0502020204030204" pitchFamily="34" charset="0"/>
              </a:rPr>
              <a:t>. </a:t>
            </a:r>
            <a:r>
              <a:rPr lang="en-AU" sz="980" i="1" dirty="0">
                <a:effectLst/>
                <a:latin typeface="Calibri" panose="020F0502020204030204" pitchFamily="34" charset="0"/>
                <a:ea typeface="Calibri" panose="020F0502020204030204" pitchFamily="34" charset="0"/>
              </a:rPr>
              <a:t>J. Hepatol.</a:t>
            </a:r>
            <a:r>
              <a:rPr lang="en-AU" sz="980" dirty="0">
                <a:effectLst/>
                <a:latin typeface="Calibri" panose="020F0502020204030204" pitchFamily="34" charset="0"/>
                <a:ea typeface="Calibri" panose="020F0502020204030204" pitchFamily="34" charset="0"/>
              </a:rPr>
              <a:t> </a:t>
            </a:r>
            <a:r>
              <a:rPr lang="en-AU" sz="980" b="1" dirty="0">
                <a:effectLst/>
                <a:latin typeface="Calibri" panose="020F0502020204030204" pitchFamily="34" charset="0"/>
                <a:ea typeface="Calibri" panose="020F0502020204030204" pitchFamily="34" charset="0"/>
              </a:rPr>
              <a:t>73</a:t>
            </a:r>
            <a:r>
              <a:rPr lang="en-AU" sz="980" dirty="0">
                <a:effectLst/>
                <a:latin typeface="Calibri" panose="020F0502020204030204" pitchFamily="34" charset="0"/>
                <a:ea typeface="Calibri" panose="020F0502020204030204" pitchFamily="34" charset="0"/>
              </a:rPr>
              <a:t>, 263–276 (2020)</a:t>
            </a:r>
          </a:p>
          <a:p>
            <a:pPr algn="just">
              <a:spcAft>
                <a:spcPts val="500"/>
              </a:spcAft>
            </a:pPr>
            <a:r>
              <a:rPr lang="en-AU" sz="980" dirty="0">
                <a:effectLst/>
                <a:latin typeface="Calibri" panose="020F0502020204030204" pitchFamily="34" charset="0"/>
                <a:ea typeface="Calibri" panose="020F0502020204030204" pitchFamily="34" charset="0"/>
              </a:rPr>
              <a:t>5. </a:t>
            </a:r>
            <a:r>
              <a:rPr lang="en-AU" sz="980" dirty="0" err="1">
                <a:effectLst/>
                <a:latin typeface="Calibri" panose="020F0502020204030204" pitchFamily="34" charset="0"/>
                <a:ea typeface="Calibri" panose="020F0502020204030204" pitchFamily="34" charset="0"/>
              </a:rPr>
              <a:t>Theurich</a:t>
            </a:r>
            <a:r>
              <a:rPr lang="en-AU" sz="980" dirty="0">
                <a:effectLst/>
                <a:latin typeface="Calibri" panose="020F0502020204030204" pitchFamily="34" charset="0"/>
                <a:ea typeface="Calibri" panose="020F0502020204030204" pitchFamily="34" charset="0"/>
              </a:rPr>
              <a:t>, S. </a:t>
            </a:r>
            <a:r>
              <a:rPr lang="en-AU" sz="980" i="1" dirty="0">
                <a:effectLst/>
                <a:latin typeface="Calibri" panose="020F0502020204030204" pitchFamily="34" charset="0"/>
                <a:ea typeface="Calibri" panose="020F0502020204030204" pitchFamily="34" charset="0"/>
              </a:rPr>
              <a:t>et al.</a:t>
            </a:r>
            <a:r>
              <a:rPr lang="en-AU" sz="980" dirty="0">
                <a:effectLst/>
                <a:latin typeface="Calibri" panose="020F0502020204030204" pitchFamily="34" charset="0"/>
                <a:ea typeface="Calibri" panose="020F0502020204030204" pitchFamily="34" charset="0"/>
              </a:rPr>
              <a:t> IL-6/Stat3-Dependent Induction of a Distinct, Obesity-Associated NK Cell Subpopulation Deteriorates Energy and Glucose Homeostasis. </a:t>
            </a:r>
            <a:r>
              <a:rPr lang="en-AU" sz="980" i="1" dirty="0">
                <a:effectLst/>
                <a:latin typeface="Calibri" panose="020F0502020204030204" pitchFamily="34" charset="0"/>
                <a:ea typeface="Calibri" panose="020F0502020204030204" pitchFamily="34" charset="0"/>
              </a:rPr>
              <a:t>Cell </a:t>
            </a:r>
            <a:r>
              <a:rPr lang="en-AU" sz="980" i="1" dirty="0" err="1">
                <a:effectLst/>
                <a:latin typeface="Calibri" panose="020F0502020204030204" pitchFamily="34" charset="0"/>
                <a:ea typeface="Calibri" panose="020F0502020204030204" pitchFamily="34" charset="0"/>
              </a:rPr>
              <a:t>Metab</a:t>
            </a:r>
            <a:r>
              <a:rPr lang="en-AU" sz="980" i="1" dirty="0">
                <a:effectLst/>
                <a:latin typeface="Calibri" panose="020F0502020204030204" pitchFamily="34" charset="0"/>
                <a:ea typeface="Calibri" panose="020F0502020204030204" pitchFamily="34" charset="0"/>
              </a:rPr>
              <a:t>.</a:t>
            </a:r>
            <a:r>
              <a:rPr lang="en-AU" sz="980" i="1" dirty="0">
                <a:latin typeface="Calibri" panose="020F0502020204030204" pitchFamily="34" charset="0"/>
                <a:ea typeface="Calibri" panose="020F0502020204030204" pitchFamily="34" charset="0"/>
              </a:rPr>
              <a:t> </a:t>
            </a:r>
            <a:r>
              <a:rPr lang="en-AU" sz="980" b="1" dirty="0">
                <a:effectLst/>
                <a:latin typeface="Calibri" panose="020F0502020204030204" pitchFamily="34" charset="0"/>
                <a:ea typeface="Calibri" panose="020F0502020204030204" pitchFamily="34" charset="0"/>
              </a:rPr>
              <a:t>26</a:t>
            </a:r>
            <a:r>
              <a:rPr lang="en-AU" sz="980" dirty="0">
                <a:effectLst/>
                <a:latin typeface="Calibri" panose="020F0502020204030204" pitchFamily="34" charset="0"/>
                <a:ea typeface="Calibri" panose="020F0502020204030204" pitchFamily="34" charset="0"/>
              </a:rPr>
              <a:t>, 171-184.e6 (2017)</a:t>
            </a:r>
          </a:p>
          <a:p>
            <a:pPr algn="just">
              <a:spcAft>
                <a:spcPts val="500"/>
              </a:spcAft>
            </a:pPr>
            <a:r>
              <a:rPr lang="en-AU" sz="980" dirty="0">
                <a:latin typeface="Calibri" panose="020F0502020204030204" pitchFamily="34" charset="0"/>
                <a:ea typeface="Calibri" panose="020F0502020204030204" pitchFamily="34" charset="0"/>
              </a:rPr>
              <a:t>6. </a:t>
            </a:r>
            <a:r>
              <a:rPr lang="en-AU" sz="980" dirty="0" err="1">
                <a:effectLst/>
                <a:latin typeface="Times New Roman" panose="02020603050405020304" pitchFamily="18" charset="0"/>
                <a:ea typeface="Calibri" panose="020F0502020204030204" pitchFamily="34" charset="0"/>
              </a:rPr>
              <a:t>Isokuortti</a:t>
            </a:r>
            <a:r>
              <a:rPr lang="en-AU" sz="980" dirty="0">
                <a:effectLst/>
                <a:latin typeface="Times New Roman" panose="02020603050405020304" pitchFamily="18" charset="0"/>
                <a:ea typeface="Calibri" panose="020F0502020204030204" pitchFamily="34" charset="0"/>
              </a:rPr>
              <a:t>, E. </a:t>
            </a:r>
            <a:r>
              <a:rPr lang="en-AU" sz="980" i="1" dirty="0">
                <a:effectLst/>
                <a:latin typeface="Times New Roman" panose="02020603050405020304" pitchFamily="18" charset="0"/>
                <a:ea typeface="Calibri" panose="020F0502020204030204" pitchFamily="34" charset="0"/>
              </a:rPr>
              <a:t>et al.</a:t>
            </a:r>
            <a:r>
              <a:rPr lang="en-AU" sz="980" dirty="0">
                <a:effectLst/>
                <a:latin typeface="Times New Roman" panose="02020603050405020304" pitchFamily="18" charset="0"/>
                <a:ea typeface="Calibri" panose="020F0502020204030204" pitchFamily="34" charset="0"/>
              </a:rPr>
              <a:t> Use of HOMA-IR to diagnose non-alcoholic fatty liver disease: a population-based and inter-laboratory study. </a:t>
            </a:r>
            <a:r>
              <a:rPr lang="en-AU" sz="980" i="1" dirty="0" err="1">
                <a:effectLst/>
                <a:latin typeface="Times New Roman" panose="02020603050405020304" pitchFamily="18" charset="0"/>
                <a:ea typeface="Calibri" panose="020F0502020204030204" pitchFamily="34" charset="0"/>
              </a:rPr>
              <a:t>Diabetologia</a:t>
            </a:r>
            <a:r>
              <a:rPr lang="en-AU" sz="980" dirty="0">
                <a:effectLst/>
                <a:latin typeface="Times New Roman" panose="02020603050405020304" pitchFamily="18" charset="0"/>
                <a:ea typeface="Calibri" panose="020F0502020204030204" pitchFamily="34" charset="0"/>
              </a:rPr>
              <a:t> </a:t>
            </a:r>
            <a:r>
              <a:rPr lang="en-AU" sz="980" b="1" dirty="0">
                <a:effectLst/>
                <a:latin typeface="Times New Roman" panose="02020603050405020304" pitchFamily="18" charset="0"/>
                <a:ea typeface="Calibri" panose="020F0502020204030204" pitchFamily="34" charset="0"/>
              </a:rPr>
              <a:t>60</a:t>
            </a:r>
            <a:r>
              <a:rPr lang="en-AU" sz="980" dirty="0">
                <a:effectLst/>
                <a:latin typeface="Times New Roman" panose="02020603050405020304" pitchFamily="18" charset="0"/>
                <a:ea typeface="Calibri" panose="020F0502020204030204" pitchFamily="34" charset="0"/>
              </a:rPr>
              <a:t>, 1873–1882 (2017)</a:t>
            </a:r>
            <a:endParaRPr lang="en-AU" sz="980" dirty="0">
              <a:effectLst/>
              <a:latin typeface="Calibri" panose="020F0502020204030204" pitchFamily="34" charset="0"/>
              <a:ea typeface="Calibri" panose="020F0502020204030204" pitchFamily="34" charset="0"/>
            </a:endParaRPr>
          </a:p>
        </p:txBody>
      </p:sp>
      <p:pic>
        <p:nvPicPr>
          <p:cNvPr id="115" name="Picture 114">
            <a:extLst>
              <a:ext uri="{FF2B5EF4-FFF2-40B4-BE49-F238E27FC236}">
                <a16:creationId xmlns:a16="http://schemas.microsoft.com/office/drawing/2014/main" xmlns="" id="{2EED48FA-7ACE-4051-BB36-02BA00AD7AAD}"/>
              </a:ext>
            </a:extLst>
          </p:cNvPr>
          <p:cNvPicPr>
            <a:picLocks noChangeAspect="1"/>
          </p:cNvPicPr>
          <p:nvPr/>
        </p:nvPicPr>
        <p:blipFill>
          <a:blip r:embed="rId19">
            <a:extLst>
              <a:ext uri="{BEBA8EAE-BF5A-486C-A8C5-ECC9F3942E4B}">
                <a14:imgProps xmlns:a14="http://schemas.microsoft.com/office/drawing/2010/main">
                  <a14:imgLayer r:embed="rId20">
                    <a14:imgEffect>
                      <a14:sharpenSoften amount="50000"/>
                    </a14:imgEffect>
                    <a14:imgEffect>
                      <a14:brightnessContrast contrast="-40000"/>
                    </a14:imgEffect>
                  </a14:imgLayer>
                </a14:imgProps>
              </a:ext>
            </a:extLst>
          </a:blip>
          <a:stretch>
            <a:fillRect/>
          </a:stretch>
        </p:blipFill>
        <p:spPr>
          <a:xfrm>
            <a:off x="3655954" y="7972603"/>
            <a:ext cx="2952296" cy="2597954"/>
          </a:xfrm>
          <a:prstGeom prst="rect">
            <a:avLst/>
          </a:prstGeom>
        </p:spPr>
      </p:pic>
      <p:sp>
        <p:nvSpPr>
          <p:cNvPr id="34" name="TextBox 33">
            <a:extLst>
              <a:ext uri="{FF2B5EF4-FFF2-40B4-BE49-F238E27FC236}">
                <a16:creationId xmlns:a16="http://schemas.microsoft.com/office/drawing/2014/main" xmlns="" id="{141D1682-736C-4376-8CD7-9EDA89558B27}"/>
              </a:ext>
            </a:extLst>
          </p:cNvPr>
          <p:cNvSpPr txBox="1"/>
          <p:nvPr/>
        </p:nvSpPr>
        <p:spPr>
          <a:xfrm>
            <a:off x="171804" y="8503946"/>
            <a:ext cx="3464125" cy="2446824"/>
          </a:xfrm>
          <a:prstGeom prst="rect">
            <a:avLst/>
          </a:prstGeom>
          <a:noFill/>
        </p:spPr>
        <p:txBody>
          <a:bodyPr wrap="square">
            <a:spAutoFit/>
          </a:bodyPr>
          <a:lstStyle/>
          <a:p>
            <a:pPr algn="just"/>
            <a:r>
              <a:rPr lang="en-US" sz="1700" dirty="0">
                <a:solidFill>
                  <a:srgbClr val="000000"/>
                </a:solidFill>
                <a:effectLst/>
                <a:latin typeface="Times New Roman" panose="02020603050405020304" pitchFamily="18" charset="0"/>
                <a:ea typeface="Times New Roman" panose="02020603050405020304" pitchFamily="18" charset="0"/>
              </a:rPr>
              <a:t>We aim to understand how obesity dysregulated adipokines such as adiponectin, leptin, chemerin and omentin alter natural killer (NK) cell phenotype. Defining </a:t>
            </a:r>
            <a:r>
              <a:rPr lang="en-AU" sz="1700" dirty="0">
                <a:solidFill>
                  <a:srgbClr val="000000"/>
                </a:solidFill>
                <a:effectLst/>
                <a:latin typeface="Times New Roman" panose="02020603050405020304" pitchFamily="18" charset="0"/>
                <a:ea typeface="Times New Roman" panose="02020603050405020304" pitchFamily="18" charset="0"/>
              </a:rPr>
              <a:t>NK cell dysregulation in obesity may help identify new therapeutic targets to reduce mortality associated with obesity and improve quality of life.</a:t>
            </a:r>
            <a:endParaRPr lang="en-AU" sz="1700" dirty="0"/>
          </a:p>
        </p:txBody>
      </p:sp>
      <p:sp>
        <p:nvSpPr>
          <p:cNvPr id="29" name="TextBox 28">
            <a:extLst>
              <a:ext uri="{FF2B5EF4-FFF2-40B4-BE49-F238E27FC236}">
                <a16:creationId xmlns:a16="http://schemas.microsoft.com/office/drawing/2014/main" xmlns="" id="{7C5037D4-18EB-4D8C-B5EE-540810941CA2}"/>
              </a:ext>
            </a:extLst>
          </p:cNvPr>
          <p:cNvSpPr txBox="1"/>
          <p:nvPr/>
        </p:nvSpPr>
        <p:spPr>
          <a:xfrm>
            <a:off x="135374" y="5840287"/>
            <a:ext cx="6320819" cy="2185214"/>
          </a:xfrm>
          <a:prstGeom prst="rect">
            <a:avLst/>
          </a:prstGeom>
          <a:noFill/>
        </p:spPr>
        <p:txBody>
          <a:bodyPr wrap="square">
            <a:spAutoFit/>
          </a:bodyPr>
          <a:lstStyle/>
          <a:p>
            <a:pPr algn="just"/>
            <a:r>
              <a:rPr lang="en-AU" sz="1700" dirty="0">
                <a:solidFill>
                  <a:srgbClr val="000000"/>
                </a:solidFill>
                <a:effectLst/>
                <a:latin typeface="Times New Roman" panose="02020603050405020304" pitchFamily="18" charset="0"/>
                <a:ea typeface="Times New Roman" panose="02020603050405020304" pitchFamily="18" charset="0"/>
              </a:rPr>
              <a:t>Obesity </a:t>
            </a:r>
            <a:r>
              <a:rPr lang="en-AU" sz="1700" dirty="0">
                <a:solidFill>
                  <a:srgbClr val="000000"/>
                </a:solidFill>
                <a:latin typeface="Times New Roman" panose="02020603050405020304" pitchFamily="18" charset="0"/>
                <a:ea typeface="Times New Roman" panose="02020603050405020304" pitchFamily="18" charset="0"/>
              </a:rPr>
              <a:t>stimulates </a:t>
            </a:r>
            <a:r>
              <a:rPr lang="en-AU" sz="1700" dirty="0">
                <a:solidFill>
                  <a:srgbClr val="000000"/>
                </a:solidFill>
                <a:effectLst/>
                <a:latin typeface="Times New Roman" panose="02020603050405020304" pitchFamily="18" charset="0"/>
                <a:ea typeface="Times New Roman" panose="02020603050405020304" pitchFamily="18" charset="0"/>
              </a:rPr>
              <a:t>low grade chronic inflammation, altered </a:t>
            </a:r>
            <a:r>
              <a:rPr lang="en-US" sz="1700" dirty="0">
                <a:solidFill>
                  <a:srgbClr val="000000"/>
                </a:solidFill>
                <a:effectLst/>
                <a:latin typeface="Times New Roman" panose="02020603050405020304" pitchFamily="18" charset="0"/>
                <a:ea typeface="Times New Roman" panose="02020603050405020304" pitchFamily="18" charset="0"/>
              </a:rPr>
              <a:t>immune cell phenotypes (</a:t>
            </a:r>
            <a:r>
              <a:rPr lang="en-US" sz="1700" i="1" dirty="0">
                <a:solidFill>
                  <a:srgbClr val="000000"/>
                </a:solidFill>
                <a:effectLst/>
                <a:latin typeface="Times New Roman" panose="02020603050405020304" pitchFamily="18" charset="0"/>
                <a:ea typeface="Times New Roman" panose="02020603050405020304" pitchFamily="18" charset="0"/>
              </a:rPr>
              <a:t>e.g., </a:t>
            </a:r>
            <a:r>
              <a:rPr lang="en-US" sz="1700" dirty="0">
                <a:solidFill>
                  <a:srgbClr val="000000"/>
                </a:solidFill>
                <a:effectLst/>
                <a:latin typeface="Times New Roman" panose="02020603050405020304" pitchFamily="18" charset="0"/>
                <a:ea typeface="Times New Roman" panose="02020603050405020304" pitchFamily="18" charset="0"/>
              </a:rPr>
              <a:t>natural killer (NK) cells), </a:t>
            </a:r>
            <a:r>
              <a:rPr lang="en-US" sz="1700" dirty="0">
                <a:solidFill>
                  <a:srgbClr val="000000"/>
                </a:solidFill>
                <a:latin typeface="Times New Roman" panose="02020603050405020304" pitchFamily="18" charset="0"/>
                <a:ea typeface="Times New Roman" panose="02020603050405020304" pitchFamily="18" charset="0"/>
              </a:rPr>
              <a:t>and causes a dysregulation of fat-derived cytokines (adipokines) </a:t>
            </a:r>
            <a:r>
              <a:rPr lang="en-US" sz="1700" dirty="0">
                <a:solidFill>
                  <a:srgbClr val="B31124"/>
                </a:solidFill>
                <a:latin typeface="Times New Roman" panose="02020603050405020304" pitchFamily="18" charset="0"/>
                <a:ea typeface="Times New Roman" panose="02020603050405020304" pitchFamily="18" charset="0"/>
              </a:rPr>
              <a:t>(3)</a:t>
            </a:r>
            <a:r>
              <a:rPr lang="en-US" sz="1700" dirty="0">
                <a:solidFill>
                  <a:srgbClr val="000000"/>
                </a:solidFill>
                <a:latin typeface="Times New Roman" panose="02020603050405020304" pitchFamily="18" charset="0"/>
                <a:ea typeface="Times New Roman" panose="02020603050405020304" pitchFamily="18" charset="0"/>
              </a:rPr>
              <a:t>. This may l</a:t>
            </a:r>
            <a:r>
              <a:rPr lang="en-US" sz="1700" dirty="0">
                <a:solidFill>
                  <a:srgbClr val="000000"/>
                </a:solidFill>
                <a:effectLst/>
                <a:latin typeface="Times New Roman" panose="02020603050405020304" pitchFamily="18" charset="0"/>
                <a:ea typeface="Times New Roman" panose="02020603050405020304" pitchFamily="18" charset="0"/>
              </a:rPr>
              <a:t>ead to steatohepatitis and insulin resistance (IR) </a:t>
            </a:r>
            <a:r>
              <a:rPr lang="en-US" sz="1700" dirty="0">
                <a:solidFill>
                  <a:srgbClr val="B31124"/>
                </a:solidFill>
                <a:effectLst/>
                <a:latin typeface="Times New Roman" panose="02020603050405020304" pitchFamily="18" charset="0"/>
                <a:ea typeface="Times New Roman" panose="02020603050405020304" pitchFamily="18" charset="0"/>
              </a:rPr>
              <a:t>(4)</a:t>
            </a:r>
            <a:r>
              <a:rPr lang="en-US" sz="1700" dirty="0">
                <a:solidFill>
                  <a:srgbClr val="000000"/>
                </a:solidFill>
                <a:effectLst/>
                <a:latin typeface="Times New Roman" panose="02020603050405020304" pitchFamily="18" charset="0"/>
                <a:ea typeface="Times New Roman" panose="02020603050405020304" pitchFamily="18" charset="0"/>
              </a:rPr>
              <a:t>. Still, it is unclear if adipokines modulate NK cell metabolism and functionality in obese patients</a:t>
            </a:r>
            <a:r>
              <a:rPr lang="en-US" sz="1700" dirty="0">
                <a:solidFill>
                  <a:srgbClr val="000000"/>
                </a:solidFill>
                <a:latin typeface="Times New Roman" panose="02020603050405020304" pitchFamily="18" charset="0"/>
                <a:ea typeface="Times New Roman" panose="02020603050405020304" pitchFamily="18" charset="0"/>
              </a:rPr>
              <a:t>. We hypothesize that dysregulated adipokine levels in obese patients alter NK cell phenotype and metabolic functions contributing to many of the complications arising from obesity.</a:t>
            </a:r>
            <a:endParaRPr lang="en-US" sz="1700" dirty="0">
              <a:solidFill>
                <a:srgbClr val="000000"/>
              </a:solidFill>
              <a:effectLst/>
              <a:latin typeface="Times New Roman" panose="02020603050405020304" pitchFamily="18" charset="0"/>
              <a:ea typeface="Times New Roman" panose="02020603050405020304" pitchFamily="18" charset="0"/>
            </a:endParaRPr>
          </a:p>
        </p:txBody>
      </p:sp>
      <p:sp>
        <p:nvSpPr>
          <p:cNvPr id="26" name="TextBox 25">
            <a:extLst>
              <a:ext uri="{FF2B5EF4-FFF2-40B4-BE49-F238E27FC236}">
                <a16:creationId xmlns:a16="http://schemas.microsoft.com/office/drawing/2014/main" xmlns="" id="{AF23A15E-EE53-4E82-A5F7-1D296BC569AC}"/>
              </a:ext>
            </a:extLst>
          </p:cNvPr>
          <p:cNvSpPr txBox="1"/>
          <p:nvPr/>
        </p:nvSpPr>
        <p:spPr>
          <a:xfrm>
            <a:off x="4440646" y="5136398"/>
            <a:ext cx="2288276" cy="646331"/>
          </a:xfrm>
          <a:prstGeom prst="rect">
            <a:avLst/>
          </a:prstGeom>
          <a:noFill/>
        </p:spPr>
        <p:txBody>
          <a:bodyPr wrap="square" rtlCol="0">
            <a:spAutoFit/>
          </a:bodyPr>
          <a:lstStyle/>
          <a:p>
            <a:r>
              <a:rPr lang="en-AU" sz="1200" b="1" dirty="0">
                <a:latin typeface="Times New Roman" panose="02020603050405020304" pitchFamily="18" charset="0"/>
                <a:cs typeface="Times New Roman" panose="02020603050405020304" pitchFamily="18" charset="0"/>
              </a:rPr>
              <a:t>Figure 1</a:t>
            </a:r>
            <a:r>
              <a:rPr lang="en-AU" sz="1200" dirty="0">
                <a:latin typeface="Times New Roman" panose="02020603050405020304" pitchFamily="18" charset="0"/>
                <a:cs typeface="Times New Roman" panose="02020603050405020304" pitchFamily="18" charset="0"/>
              </a:rPr>
              <a:t>: The increase in prevalence of obesity in adult Australians from 1995 to 2018.</a:t>
            </a:r>
            <a:endParaRPr lang="en-AU" sz="1200" dirty="0">
              <a:solidFill>
                <a:srgbClr val="C00000"/>
              </a:solidFill>
              <a:latin typeface="Times New Roman" panose="02020603050405020304" pitchFamily="18" charset="0"/>
              <a:cs typeface="Times New Roman" panose="02020603050405020304" pitchFamily="18" charset="0"/>
            </a:endParaRPr>
          </a:p>
        </p:txBody>
      </p:sp>
      <p:sp>
        <p:nvSpPr>
          <p:cNvPr id="166" name="TextBox 165">
            <a:extLst>
              <a:ext uri="{FF2B5EF4-FFF2-40B4-BE49-F238E27FC236}">
                <a16:creationId xmlns:a16="http://schemas.microsoft.com/office/drawing/2014/main" xmlns="" id="{EC74C59A-F754-4AD8-8AAD-AEE0417FEDCB}"/>
              </a:ext>
            </a:extLst>
          </p:cNvPr>
          <p:cNvSpPr txBox="1"/>
          <p:nvPr/>
        </p:nvSpPr>
        <p:spPr>
          <a:xfrm>
            <a:off x="6856049" y="2382171"/>
            <a:ext cx="6688223" cy="1661993"/>
          </a:xfrm>
          <a:prstGeom prst="rect">
            <a:avLst/>
          </a:prstGeom>
          <a:noFill/>
        </p:spPr>
        <p:txBody>
          <a:bodyPr wrap="square">
            <a:spAutoFit/>
          </a:bodyPr>
          <a:lstStyle/>
          <a:p>
            <a:pPr algn="just"/>
            <a:r>
              <a:rPr lang="en-AU" sz="1700" dirty="0">
                <a:solidFill>
                  <a:srgbClr val="000000"/>
                </a:solidFill>
                <a:effectLst/>
                <a:latin typeface="Times New Roman" panose="02020603050405020304" pitchFamily="18" charset="0"/>
                <a:ea typeface="Times New Roman" panose="02020603050405020304" pitchFamily="18" charset="0"/>
              </a:rPr>
              <a:t>Our study will utilise a cross-sectional cohort of patients with biopsy-proven MAFLD (n=31). We stratified our cohort based on body mass index into lean, overweight (Ow) and obese subgroups and compared insulin sensitivity (HOMA-IR: non-IR&lt;2.0, IR&gt;2.0) and histological injury using the NAFLD activity score </a:t>
            </a:r>
            <a:r>
              <a:rPr lang="en-AU" sz="1700" dirty="0">
                <a:latin typeface="Times New Roman" panose="02020603050405020304" pitchFamily="18" charset="0"/>
                <a:ea typeface="Calibri" panose="020F0502020204030204" pitchFamily="34" charset="0"/>
              </a:rPr>
              <a:t>(</a:t>
            </a:r>
            <a:r>
              <a:rPr lang="en-AU" sz="1700" b="1" dirty="0">
                <a:latin typeface="Times New Roman" panose="02020603050405020304" pitchFamily="18" charset="0"/>
                <a:ea typeface="Calibri" panose="020F0502020204030204" pitchFamily="34" charset="0"/>
              </a:rPr>
              <a:t>NAS</a:t>
            </a:r>
            <a:r>
              <a:rPr lang="en-AU" sz="1700" dirty="0">
                <a:latin typeface="Times New Roman" panose="02020603050405020304" pitchFamily="18" charset="0"/>
                <a:ea typeface="Calibri" panose="020F0502020204030204" pitchFamily="34" charset="0"/>
              </a:rPr>
              <a:t>: mild &lt;2, advanced 3-4, fibrotic ≥5).</a:t>
            </a:r>
            <a:endParaRPr lang="en-AU" sz="1700" dirty="0"/>
          </a:p>
        </p:txBody>
      </p:sp>
      <p:grpSp>
        <p:nvGrpSpPr>
          <p:cNvPr id="135" name="Group 134">
            <a:extLst>
              <a:ext uri="{FF2B5EF4-FFF2-40B4-BE49-F238E27FC236}">
                <a16:creationId xmlns:a16="http://schemas.microsoft.com/office/drawing/2014/main" xmlns="" id="{E15A1974-730E-48FE-840E-D8B190D21E3B}"/>
              </a:ext>
            </a:extLst>
          </p:cNvPr>
          <p:cNvGrpSpPr/>
          <p:nvPr/>
        </p:nvGrpSpPr>
        <p:grpSpPr>
          <a:xfrm>
            <a:off x="18914785" y="5930051"/>
            <a:ext cx="1630243" cy="1615550"/>
            <a:chOff x="744113" y="1467942"/>
            <a:chExt cx="1678010" cy="664290"/>
          </a:xfrm>
        </p:grpSpPr>
        <p:cxnSp>
          <p:nvCxnSpPr>
            <p:cNvPr id="136" name="Straight Arrow Connector 135">
              <a:extLst>
                <a:ext uri="{FF2B5EF4-FFF2-40B4-BE49-F238E27FC236}">
                  <a16:creationId xmlns:a16="http://schemas.microsoft.com/office/drawing/2014/main" xmlns="" id="{D08D2E07-523D-433F-BAAB-3A5389C3B934}"/>
                </a:ext>
              </a:extLst>
            </p:cNvPr>
            <p:cNvCxnSpPr>
              <a:cxnSpLocks/>
            </p:cNvCxnSpPr>
            <p:nvPr/>
          </p:nvCxnSpPr>
          <p:spPr>
            <a:xfrm>
              <a:off x="989514" y="2021082"/>
              <a:ext cx="717538"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37" name="TextBox 136">
              <a:extLst>
                <a:ext uri="{FF2B5EF4-FFF2-40B4-BE49-F238E27FC236}">
                  <a16:creationId xmlns:a16="http://schemas.microsoft.com/office/drawing/2014/main" xmlns="" id="{D4757729-F61F-43F6-AA77-1B9BF2150318}"/>
                </a:ext>
              </a:extLst>
            </p:cNvPr>
            <p:cNvSpPr txBox="1"/>
            <p:nvPr/>
          </p:nvSpPr>
          <p:spPr>
            <a:xfrm>
              <a:off x="986983" y="2000276"/>
              <a:ext cx="1435140" cy="131956"/>
            </a:xfrm>
            <a:prstGeom prst="rect">
              <a:avLst/>
            </a:prstGeom>
            <a:noFill/>
          </p:spPr>
          <p:txBody>
            <a:bodyPr wrap="square" rtlCol="0">
              <a:spAutoFit/>
            </a:bodyPr>
            <a:lstStyle/>
            <a:p>
              <a:r>
                <a:rPr lang="en-AU" sz="1400" b="1" dirty="0">
                  <a:solidFill>
                    <a:srgbClr val="C00000"/>
                  </a:solidFill>
                </a:rPr>
                <a:t>adipokines</a:t>
              </a:r>
            </a:p>
          </p:txBody>
        </p:sp>
        <p:sp>
          <p:nvSpPr>
            <p:cNvPr id="138" name="TextBox 137">
              <a:extLst>
                <a:ext uri="{FF2B5EF4-FFF2-40B4-BE49-F238E27FC236}">
                  <a16:creationId xmlns:a16="http://schemas.microsoft.com/office/drawing/2014/main" xmlns="" id="{7381664C-6898-4449-87C2-CBEE19F4808E}"/>
                </a:ext>
              </a:extLst>
            </p:cNvPr>
            <p:cNvSpPr txBox="1"/>
            <p:nvPr/>
          </p:nvSpPr>
          <p:spPr>
            <a:xfrm rot="16200000">
              <a:off x="680516" y="1634116"/>
              <a:ext cx="415937" cy="288744"/>
            </a:xfrm>
            <a:prstGeom prst="rect">
              <a:avLst/>
            </a:prstGeom>
            <a:noFill/>
          </p:spPr>
          <p:txBody>
            <a:bodyPr wrap="none" rtlCol="0">
              <a:spAutoFit/>
            </a:bodyPr>
            <a:lstStyle/>
            <a:p>
              <a:r>
                <a:rPr lang="en-AU" sz="1400" b="1" dirty="0">
                  <a:solidFill>
                    <a:srgbClr val="C00000"/>
                  </a:solidFill>
                </a:rPr>
                <a:t>%CD107a+</a:t>
              </a:r>
            </a:p>
          </p:txBody>
        </p:sp>
        <p:cxnSp>
          <p:nvCxnSpPr>
            <p:cNvPr id="139" name="Straight Arrow Connector 138">
              <a:extLst>
                <a:ext uri="{FF2B5EF4-FFF2-40B4-BE49-F238E27FC236}">
                  <a16:creationId xmlns:a16="http://schemas.microsoft.com/office/drawing/2014/main" xmlns="" id="{93EFFD60-F5F2-49AE-A9B8-3B2181D98613}"/>
                </a:ext>
              </a:extLst>
            </p:cNvPr>
            <p:cNvCxnSpPr>
              <a:cxnSpLocks/>
            </p:cNvCxnSpPr>
            <p:nvPr/>
          </p:nvCxnSpPr>
          <p:spPr>
            <a:xfrm flipH="1" flipV="1">
              <a:off x="1004493" y="1467942"/>
              <a:ext cx="1" cy="55314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18" name="Group 17">
            <a:extLst>
              <a:ext uri="{FF2B5EF4-FFF2-40B4-BE49-F238E27FC236}">
                <a16:creationId xmlns:a16="http://schemas.microsoft.com/office/drawing/2014/main" xmlns="" id="{24D21DC7-50FF-4057-9B63-131E27B5496D}"/>
              </a:ext>
            </a:extLst>
          </p:cNvPr>
          <p:cNvGrpSpPr/>
          <p:nvPr/>
        </p:nvGrpSpPr>
        <p:grpSpPr>
          <a:xfrm>
            <a:off x="19293374" y="5783702"/>
            <a:ext cx="3731712" cy="1570429"/>
            <a:chOff x="18925881" y="6681711"/>
            <a:chExt cx="3989363" cy="1506125"/>
          </a:xfrm>
        </p:grpSpPr>
        <p:grpSp>
          <p:nvGrpSpPr>
            <p:cNvPr id="1035" name="Group 1034">
              <a:extLst>
                <a:ext uri="{FF2B5EF4-FFF2-40B4-BE49-F238E27FC236}">
                  <a16:creationId xmlns:a16="http://schemas.microsoft.com/office/drawing/2014/main" xmlns="" id="{08A71A95-CE9A-4AEA-B976-22B526F35D4B}"/>
                </a:ext>
              </a:extLst>
            </p:cNvPr>
            <p:cNvGrpSpPr/>
            <p:nvPr/>
          </p:nvGrpSpPr>
          <p:grpSpPr>
            <a:xfrm>
              <a:off x="18925881" y="6681711"/>
              <a:ext cx="2549415" cy="1482380"/>
              <a:chOff x="8409142" y="10010708"/>
              <a:chExt cx="4167708" cy="2139820"/>
            </a:xfrm>
            <a:solidFill>
              <a:srgbClr val="B31124"/>
            </a:solidFill>
          </p:grpSpPr>
          <p:graphicFrame>
            <p:nvGraphicFramePr>
              <p:cNvPr id="130" name="Object 129">
                <a:extLst>
                  <a:ext uri="{FF2B5EF4-FFF2-40B4-BE49-F238E27FC236}">
                    <a16:creationId xmlns:a16="http://schemas.microsoft.com/office/drawing/2014/main" xmlns="" id="{94B25F6C-63D0-4D21-94EB-74C102F7B327}"/>
                  </a:ext>
                </a:extLst>
              </p:cNvPr>
              <p:cNvGraphicFramePr>
                <a:graphicFrameLocks noChangeAspect="1"/>
              </p:cNvGraphicFramePr>
              <p:nvPr>
                <p:extLst>
                  <p:ext uri="{D42A27DB-BD31-4B8C-83A1-F6EECF244321}">
                    <p14:modId xmlns:p14="http://schemas.microsoft.com/office/powerpoint/2010/main" val="2898197075"/>
                  </p:ext>
                </p:extLst>
              </p:nvPr>
            </p:nvGraphicFramePr>
            <p:xfrm>
              <a:off x="8409142" y="10077775"/>
              <a:ext cx="2054983" cy="2072753"/>
            </p:xfrm>
            <a:graphic>
              <a:graphicData uri="http://schemas.openxmlformats.org/presentationml/2006/ole">
                <mc:AlternateContent xmlns:mc="http://schemas.openxmlformats.org/markup-compatibility/2006">
                  <mc:Choice xmlns:v="urn:schemas-microsoft-com:vml" Requires="v">
                    <p:oleObj spid="_x0000_s1027" name="Prism 9" r:id="rId21" imgW="2620708" imgH="2665789" progId="Prism9.Document">
                      <p:embed/>
                    </p:oleObj>
                  </mc:Choice>
                  <mc:Fallback>
                    <p:oleObj name="Prism 9" r:id="rId21" imgW="2620708" imgH="2665789" progId="Prism9.Document">
                      <p:embed/>
                      <p:pic>
                        <p:nvPicPr>
                          <p:cNvPr id="4" name="Object 3">
                            <a:extLst>
                              <a:ext uri="{FF2B5EF4-FFF2-40B4-BE49-F238E27FC236}">
                                <a16:creationId xmlns:a16="http://schemas.microsoft.com/office/drawing/2014/main" xmlns="" id="{89729DE0-AAF1-48E2-8A23-DBF9DE645461}"/>
                              </a:ext>
                            </a:extLst>
                          </p:cNvPr>
                          <p:cNvPicPr/>
                          <p:nvPr/>
                        </p:nvPicPr>
                        <p:blipFill>
                          <a:blip r:embed="rId22"/>
                          <a:stretch>
                            <a:fillRect/>
                          </a:stretch>
                        </p:blipFill>
                        <p:spPr>
                          <a:xfrm>
                            <a:off x="8409142" y="10077775"/>
                            <a:ext cx="2054983" cy="2072753"/>
                          </a:xfrm>
                          <a:prstGeom prst="rect">
                            <a:avLst/>
                          </a:prstGeom>
                        </p:spPr>
                      </p:pic>
                    </p:oleObj>
                  </mc:Fallback>
                </mc:AlternateContent>
              </a:graphicData>
            </a:graphic>
          </p:graphicFrame>
          <p:graphicFrame>
            <p:nvGraphicFramePr>
              <p:cNvPr id="131" name="Object 130">
                <a:extLst>
                  <a:ext uri="{FF2B5EF4-FFF2-40B4-BE49-F238E27FC236}">
                    <a16:creationId xmlns:a16="http://schemas.microsoft.com/office/drawing/2014/main" xmlns="" id="{DF219C15-B053-41FA-A1D7-E1FA5D5B75D5}"/>
                  </a:ext>
                </a:extLst>
              </p:cNvPr>
              <p:cNvGraphicFramePr>
                <a:graphicFrameLocks noChangeAspect="1"/>
              </p:cNvGraphicFramePr>
              <p:nvPr>
                <p:extLst>
                  <p:ext uri="{D42A27DB-BD31-4B8C-83A1-F6EECF244321}">
                    <p14:modId xmlns:p14="http://schemas.microsoft.com/office/powerpoint/2010/main" val="3385776352"/>
                  </p:ext>
                </p:extLst>
              </p:nvPr>
            </p:nvGraphicFramePr>
            <p:xfrm>
              <a:off x="10521866" y="10010708"/>
              <a:ext cx="2054984" cy="2132533"/>
            </p:xfrm>
            <a:graphic>
              <a:graphicData uri="http://schemas.openxmlformats.org/presentationml/2006/ole">
                <mc:AlternateContent xmlns:mc="http://schemas.openxmlformats.org/markup-compatibility/2006">
                  <mc:Choice xmlns:v="urn:schemas-microsoft-com:vml" Requires="v">
                    <p:oleObj spid="_x0000_s1028" name="Prism 9" r:id="rId23" imgW="2620708" imgH="2697833" progId="Prism9.Document">
                      <p:embed/>
                    </p:oleObj>
                  </mc:Choice>
                  <mc:Fallback>
                    <p:oleObj name="Prism 9" r:id="rId23" imgW="2620708" imgH="2697833" progId="Prism9.Document">
                      <p:embed/>
                      <p:pic>
                        <p:nvPicPr>
                          <p:cNvPr id="7" name="Object 6">
                            <a:extLst>
                              <a:ext uri="{FF2B5EF4-FFF2-40B4-BE49-F238E27FC236}">
                                <a16:creationId xmlns:a16="http://schemas.microsoft.com/office/drawing/2014/main" xmlns="" id="{384D12C8-2742-4183-9309-C6004337DEF0}"/>
                              </a:ext>
                            </a:extLst>
                          </p:cNvPr>
                          <p:cNvPicPr/>
                          <p:nvPr/>
                        </p:nvPicPr>
                        <p:blipFill>
                          <a:blip r:embed="rId24"/>
                          <a:stretch>
                            <a:fillRect/>
                          </a:stretch>
                        </p:blipFill>
                        <p:spPr>
                          <a:xfrm>
                            <a:off x="10521866" y="10010708"/>
                            <a:ext cx="2054984" cy="2132533"/>
                          </a:xfrm>
                          <a:prstGeom prst="rect">
                            <a:avLst/>
                          </a:prstGeom>
                        </p:spPr>
                      </p:pic>
                    </p:oleObj>
                  </mc:Fallback>
                </mc:AlternateContent>
              </a:graphicData>
            </a:graphic>
          </p:graphicFrame>
        </p:grpSp>
        <p:graphicFrame>
          <p:nvGraphicFramePr>
            <p:cNvPr id="17" name="Object 16">
              <a:extLst>
                <a:ext uri="{FF2B5EF4-FFF2-40B4-BE49-F238E27FC236}">
                  <a16:creationId xmlns:a16="http://schemas.microsoft.com/office/drawing/2014/main" xmlns="" id="{9DA72752-0ADB-45C1-9412-30F61CCF95B3}"/>
                </a:ext>
              </a:extLst>
            </p:cNvPr>
            <p:cNvGraphicFramePr>
              <a:graphicFrameLocks noChangeAspect="1"/>
            </p:cNvGraphicFramePr>
            <p:nvPr>
              <p:extLst>
                <p:ext uri="{D42A27DB-BD31-4B8C-83A1-F6EECF244321}">
                  <p14:modId xmlns:p14="http://schemas.microsoft.com/office/powerpoint/2010/main" val="2443914247"/>
                </p:ext>
              </p:extLst>
            </p:nvPr>
          </p:nvGraphicFramePr>
          <p:xfrm>
            <a:off x="21472820" y="6709420"/>
            <a:ext cx="1442424" cy="1478416"/>
          </p:xfrm>
          <a:graphic>
            <a:graphicData uri="http://schemas.openxmlformats.org/presentationml/2006/ole">
              <mc:AlternateContent xmlns:mc="http://schemas.openxmlformats.org/markup-compatibility/2006">
                <mc:Choice xmlns:v="urn:schemas-microsoft-com:vml" Requires="v">
                  <p:oleObj spid="_x0000_s1029" name="Prism 9" r:id="rId25" imgW="2617827" imgH="2693153" progId="Prism9.Document">
                    <p:embed/>
                  </p:oleObj>
                </mc:Choice>
                <mc:Fallback>
                  <p:oleObj name="Prism 9" r:id="rId25" imgW="2617827" imgH="2693153" progId="Prism9.Document">
                    <p:embed/>
                    <p:pic>
                      <p:nvPicPr>
                        <p:cNvPr id="0" name=""/>
                        <p:cNvPicPr/>
                        <p:nvPr/>
                      </p:nvPicPr>
                      <p:blipFill>
                        <a:blip r:embed="rId26"/>
                        <a:stretch>
                          <a:fillRect/>
                        </a:stretch>
                      </p:blipFill>
                      <p:spPr>
                        <a:xfrm>
                          <a:off x="21472820" y="6709420"/>
                          <a:ext cx="1442424" cy="1478416"/>
                        </a:xfrm>
                        <a:prstGeom prst="rect">
                          <a:avLst/>
                        </a:prstGeom>
                      </p:spPr>
                    </p:pic>
                  </p:oleObj>
                </mc:Fallback>
              </mc:AlternateContent>
            </a:graphicData>
          </a:graphic>
        </p:graphicFrame>
      </p:grpSp>
      <p:sp>
        <p:nvSpPr>
          <p:cNvPr id="120" name="TextBox 119">
            <a:extLst>
              <a:ext uri="{FF2B5EF4-FFF2-40B4-BE49-F238E27FC236}">
                <a16:creationId xmlns:a16="http://schemas.microsoft.com/office/drawing/2014/main" xmlns="" id="{C4C27BF8-910C-4716-BB1E-31FD985C3528}"/>
              </a:ext>
            </a:extLst>
          </p:cNvPr>
          <p:cNvSpPr txBox="1"/>
          <p:nvPr/>
        </p:nvSpPr>
        <p:spPr>
          <a:xfrm>
            <a:off x="13782235" y="8681204"/>
            <a:ext cx="4810693" cy="276999"/>
          </a:xfrm>
          <a:prstGeom prst="rect">
            <a:avLst/>
          </a:prstGeom>
          <a:noFill/>
        </p:spPr>
        <p:txBody>
          <a:bodyPr wrap="square" rtlCol="0">
            <a:spAutoFit/>
          </a:bodyPr>
          <a:lstStyle/>
          <a:p>
            <a:pPr algn="just"/>
            <a:r>
              <a:rPr lang="en-AU" sz="1200" b="1" dirty="0">
                <a:latin typeface="Times New Roman" panose="02020603050405020304" pitchFamily="18" charset="0"/>
                <a:cs typeface="Times New Roman" panose="02020603050405020304" pitchFamily="18" charset="0"/>
              </a:rPr>
              <a:t>Figure 5. </a:t>
            </a:r>
            <a:r>
              <a:rPr lang="en-AU" sz="1200" dirty="0">
                <a:latin typeface="Times New Roman" panose="02020603050405020304" pitchFamily="18" charset="0"/>
                <a:cs typeface="Times New Roman" panose="02020603050405020304" pitchFamily="18" charset="0"/>
              </a:rPr>
              <a:t>Gating strategy to measure NK cell CD107a expression.</a:t>
            </a:r>
          </a:p>
        </p:txBody>
      </p:sp>
      <p:sp>
        <p:nvSpPr>
          <p:cNvPr id="121" name="TextBox 120">
            <a:extLst>
              <a:ext uri="{FF2B5EF4-FFF2-40B4-BE49-F238E27FC236}">
                <a16:creationId xmlns:a16="http://schemas.microsoft.com/office/drawing/2014/main" xmlns="" id="{B60C0E67-02F3-498D-92CE-04CA3249ECC9}"/>
              </a:ext>
            </a:extLst>
          </p:cNvPr>
          <p:cNvSpPr txBox="1"/>
          <p:nvPr/>
        </p:nvSpPr>
        <p:spPr>
          <a:xfrm>
            <a:off x="18596487" y="7452841"/>
            <a:ext cx="4345905" cy="461665"/>
          </a:xfrm>
          <a:prstGeom prst="rect">
            <a:avLst/>
          </a:prstGeom>
          <a:noFill/>
        </p:spPr>
        <p:txBody>
          <a:bodyPr wrap="square" rtlCol="0">
            <a:spAutoFit/>
          </a:bodyPr>
          <a:lstStyle/>
          <a:p>
            <a:pPr algn="just"/>
            <a:r>
              <a:rPr lang="en-AU" sz="1200" b="1" dirty="0">
                <a:latin typeface="Times New Roman" panose="02020603050405020304" pitchFamily="18" charset="0"/>
                <a:cs typeface="Times New Roman" panose="02020603050405020304" pitchFamily="18" charset="0"/>
              </a:rPr>
              <a:t>Figure 6. S</a:t>
            </a:r>
            <a:r>
              <a:rPr lang="en-AU" sz="1200" dirty="0">
                <a:latin typeface="Times New Roman" panose="02020603050405020304" pitchFamily="18" charset="0"/>
                <a:cs typeface="Times New Roman" panose="02020603050405020304" pitchFamily="18" charset="0"/>
              </a:rPr>
              <a:t>elected </a:t>
            </a:r>
            <a:r>
              <a:rPr lang="en-AU" sz="1200" dirty="0" err="1">
                <a:latin typeface="Times New Roman" panose="02020603050405020304" pitchFamily="18" charset="0"/>
                <a:cs typeface="Times New Roman" panose="02020603050405020304" pitchFamily="18" charset="0"/>
              </a:rPr>
              <a:t>adipokines</a:t>
            </a:r>
            <a:r>
              <a:rPr lang="en-AU" sz="1200" dirty="0">
                <a:latin typeface="Times New Roman" panose="02020603050405020304" pitchFamily="18" charset="0"/>
                <a:cs typeface="Times New Roman" panose="02020603050405020304" pitchFamily="18" charset="0"/>
              </a:rPr>
              <a:t> increase NK cell degranulation against K562 target cells. </a:t>
            </a:r>
            <a:endParaRPr lang="en-AU" sz="1200" dirty="0">
              <a:highlight>
                <a:srgbClr val="FFFF00"/>
              </a:highlight>
              <a:latin typeface="Times New Roman" panose="02020603050405020304" pitchFamily="18" charset="0"/>
              <a:cs typeface="Times New Roman" panose="02020603050405020304" pitchFamily="18" charset="0"/>
            </a:endParaRPr>
          </a:p>
        </p:txBody>
      </p:sp>
      <p:sp>
        <p:nvSpPr>
          <p:cNvPr id="122" name="Rectangle: Rounded Corners 121">
            <a:extLst>
              <a:ext uri="{FF2B5EF4-FFF2-40B4-BE49-F238E27FC236}">
                <a16:creationId xmlns:a16="http://schemas.microsoft.com/office/drawing/2014/main" xmlns="" id="{27A614C1-D110-4384-A307-5EB886C0E25F}"/>
              </a:ext>
            </a:extLst>
          </p:cNvPr>
          <p:cNvSpPr/>
          <p:nvPr/>
        </p:nvSpPr>
        <p:spPr>
          <a:xfrm>
            <a:off x="13603652" y="10306513"/>
            <a:ext cx="5199503" cy="2564496"/>
          </a:xfrm>
          <a:prstGeom prst="roundRect">
            <a:avLst>
              <a:gd name="adj" fmla="val 8916"/>
            </a:avLst>
          </a:prstGeom>
          <a:solidFill>
            <a:schemeClr val="bg1"/>
          </a:solidFill>
          <a:ln w="381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5" name="Picture 124" descr="A close-up of a flower&#10;&#10;Description automatically generated with medium confidence">
            <a:extLst>
              <a:ext uri="{FF2B5EF4-FFF2-40B4-BE49-F238E27FC236}">
                <a16:creationId xmlns:a16="http://schemas.microsoft.com/office/drawing/2014/main" xmlns="" id="{C11C2266-04CB-4D82-ACE6-CBE7AED66B5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rot="1171163">
            <a:off x="-208864" y="955961"/>
            <a:ext cx="1279961" cy="1617777"/>
          </a:xfrm>
          <a:prstGeom prst="rect">
            <a:avLst/>
          </a:prstGeom>
        </p:spPr>
      </p:pic>
      <p:sp>
        <p:nvSpPr>
          <p:cNvPr id="16" name="TextBox 15">
            <a:extLst>
              <a:ext uri="{FF2B5EF4-FFF2-40B4-BE49-F238E27FC236}">
                <a16:creationId xmlns:a16="http://schemas.microsoft.com/office/drawing/2014/main" xmlns="" id="{20192301-597E-44BE-8EAD-A784D368B12B}"/>
              </a:ext>
            </a:extLst>
          </p:cNvPr>
          <p:cNvSpPr txBox="1"/>
          <p:nvPr/>
        </p:nvSpPr>
        <p:spPr>
          <a:xfrm>
            <a:off x="339019" y="1829977"/>
            <a:ext cx="6250517" cy="1077218"/>
          </a:xfrm>
          <a:prstGeom prst="rect">
            <a:avLst/>
          </a:prstGeom>
          <a:noFill/>
        </p:spPr>
        <p:txBody>
          <a:bodyPr wrap="square" rtlCol="0">
            <a:spAutoFit/>
          </a:bodyPr>
          <a:lstStyle/>
          <a:p>
            <a:pPr algn="ctr"/>
            <a:r>
              <a:rPr lang="en-AU" sz="3200" b="1" dirty="0">
                <a:latin typeface="Times New Roman" panose="02020603050405020304" pitchFamily="18" charset="0"/>
                <a:ea typeface="Calibri" panose="020F0502020204030204" pitchFamily="34" charset="0"/>
                <a:cs typeface="Times New Roman" panose="02020603050405020304" pitchFamily="18" charset="0"/>
              </a:rPr>
              <a:t>Obesity: </a:t>
            </a:r>
            <a:r>
              <a:rPr lang="en-US" sz="3200" b="1" dirty="0">
                <a:latin typeface="Times New Roman" panose="02020603050405020304" pitchFamily="18" charset="0"/>
                <a:cs typeface="Times New Roman" panose="02020603050405020304" pitchFamily="18" charset="0"/>
              </a:rPr>
              <a:t>a risk factor for many diseases and chronic conditions</a:t>
            </a:r>
          </a:p>
        </p:txBody>
      </p:sp>
      <p:sp>
        <p:nvSpPr>
          <p:cNvPr id="94" name="TextBox 93">
            <a:extLst>
              <a:ext uri="{FF2B5EF4-FFF2-40B4-BE49-F238E27FC236}">
                <a16:creationId xmlns:a16="http://schemas.microsoft.com/office/drawing/2014/main" xmlns="" id="{DA93E11A-7008-43E9-95E5-ACAD64ADCFF6}"/>
              </a:ext>
            </a:extLst>
          </p:cNvPr>
          <p:cNvSpPr txBox="1"/>
          <p:nvPr/>
        </p:nvSpPr>
        <p:spPr>
          <a:xfrm>
            <a:off x="6761040" y="10457193"/>
            <a:ext cx="6775413" cy="2446824"/>
          </a:xfrm>
          <a:prstGeom prst="rect">
            <a:avLst/>
          </a:prstGeom>
          <a:noFill/>
        </p:spPr>
        <p:txBody>
          <a:bodyPr wrap="square">
            <a:spAutoFit/>
          </a:bodyPr>
          <a:lstStyle/>
          <a:p>
            <a:pPr algn="just"/>
            <a:r>
              <a:rPr lang="en-AU" sz="1700" dirty="0">
                <a:latin typeface="Times New Roman" panose="02020603050405020304" pitchFamily="18" charset="0"/>
              </a:rPr>
              <a:t>MAFLD patients present with excess fat in the liver (steatosis). Excess fat is a major contributor to both IR and liver injury in these patients. To examine this relationship in lean/Ow versus obese patients, we correlated NAS vs insulin and HOMA-IR. Our findings </a:t>
            </a:r>
            <a:r>
              <a:rPr lang="en-AU" sz="1700" dirty="0" smtClean="0">
                <a:latin typeface="Times New Roman" panose="02020603050405020304" pitchFamily="18" charset="0"/>
              </a:rPr>
              <a:t>show </a:t>
            </a:r>
            <a:r>
              <a:rPr lang="en-AU" sz="1700" dirty="0">
                <a:latin typeface="Times New Roman" panose="02020603050405020304" pitchFamily="18" charset="0"/>
              </a:rPr>
              <a:t>a significant and positive correlation </a:t>
            </a:r>
            <a:r>
              <a:rPr lang="en-AU" sz="1700" dirty="0" smtClean="0">
                <a:latin typeface="Times New Roman" panose="02020603050405020304" pitchFamily="18" charset="0"/>
              </a:rPr>
              <a:t>in Lean</a:t>
            </a:r>
            <a:r>
              <a:rPr lang="en-AU" sz="1700" dirty="0">
                <a:latin typeface="Times New Roman" panose="02020603050405020304" pitchFamily="18" charset="0"/>
              </a:rPr>
              <a:t>/ Ow </a:t>
            </a:r>
            <a:r>
              <a:rPr lang="en-AU" sz="1700" dirty="0" smtClean="0">
                <a:latin typeface="Times New Roman" panose="02020603050405020304" pitchFamily="18" charset="0"/>
              </a:rPr>
              <a:t>patients. </a:t>
            </a:r>
            <a:r>
              <a:rPr lang="en-AU" sz="1700" dirty="0">
                <a:latin typeface="Times New Roman" panose="02020603050405020304" pitchFamily="18" charset="0"/>
              </a:rPr>
              <a:t>A weak positive and significant correlation is seen for HOMA-IR in obese patient. No significant correlation for insulin in obese patients was observed. Our findings suggest that HOMA-IR is a better indicator for IR in MAFLD </a:t>
            </a:r>
            <a:r>
              <a:rPr lang="en-AU" sz="1700" dirty="0" smtClean="0">
                <a:latin typeface="Times New Roman" panose="02020603050405020304" pitchFamily="18" charset="0"/>
              </a:rPr>
              <a:t>and is consistent with </a:t>
            </a:r>
            <a:r>
              <a:rPr lang="en-AU" sz="1700" dirty="0">
                <a:latin typeface="Times New Roman" panose="02020603050405020304" pitchFamily="18" charset="0"/>
              </a:rPr>
              <a:t>previous </a:t>
            </a:r>
            <a:r>
              <a:rPr lang="en-AU" sz="1700" dirty="0" smtClean="0">
                <a:latin typeface="Times New Roman" panose="02020603050405020304" pitchFamily="18" charset="0"/>
              </a:rPr>
              <a:t>studies </a:t>
            </a:r>
            <a:r>
              <a:rPr lang="en-AU" sz="1700" dirty="0">
                <a:solidFill>
                  <a:srgbClr val="C00000"/>
                </a:solidFill>
                <a:latin typeface="Times New Roman" panose="02020603050405020304" pitchFamily="18" charset="0"/>
              </a:rPr>
              <a:t>(6).</a:t>
            </a:r>
            <a:endParaRPr lang="en-AU" sz="1700" dirty="0">
              <a:solidFill>
                <a:srgbClr val="C00000"/>
              </a:solidFill>
            </a:endParaRPr>
          </a:p>
        </p:txBody>
      </p:sp>
      <p:sp>
        <p:nvSpPr>
          <p:cNvPr id="95" name="TextBox 94">
            <a:extLst>
              <a:ext uri="{FF2B5EF4-FFF2-40B4-BE49-F238E27FC236}">
                <a16:creationId xmlns:a16="http://schemas.microsoft.com/office/drawing/2014/main" xmlns="" id="{03BBEF13-11DE-4AE9-8B87-F37FB874A599}"/>
              </a:ext>
            </a:extLst>
          </p:cNvPr>
          <p:cNvSpPr txBox="1"/>
          <p:nvPr/>
        </p:nvSpPr>
        <p:spPr>
          <a:xfrm>
            <a:off x="6808671" y="10240322"/>
            <a:ext cx="5554751" cy="276999"/>
          </a:xfrm>
          <a:prstGeom prst="rect">
            <a:avLst/>
          </a:prstGeom>
          <a:noFill/>
        </p:spPr>
        <p:txBody>
          <a:bodyPr wrap="square" rtlCol="0">
            <a:spAutoFit/>
          </a:bodyPr>
          <a:lstStyle/>
          <a:p>
            <a:pPr algn="just"/>
            <a:r>
              <a:rPr lang="en-AU" sz="1200" b="1" dirty="0">
                <a:latin typeface="Times New Roman" panose="02020603050405020304" pitchFamily="18" charset="0"/>
                <a:cs typeface="Times New Roman" panose="02020603050405020304" pitchFamily="18" charset="0"/>
              </a:rPr>
              <a:t>Figure 3:</a:t>
            </a:r>
            <a:r>
              <a:rPr lang="en-AU" sz="1200" dirty="0">
                <a:latin typeface="Times New Roman" panose="02020603050405020304" pitchFamily="18" charset="0"/>
                <a:cs typeface="Times New Roman" panose="02020603050405020304" pitchFamily="18" charset="0"/>
              </a:rPr>
              <a:t> Correlation between NAS and HOMA-IR / insulin in MAFLD patients. </a:t>
            </a:r>
          </a:p>
        </p:txBody>
      </p:sp>
      <p:sp>
        <p:nvSpPr>
          <p:cNvPr id="24" name="TextBox 23">
            <a:extLst>
              <a:ext uri="{FF2B5EF4-FFF2-40B4-BE49-F238E27FC236}">
                <a16:creationId xmlns:a16="http://schemas.microsoft.com/office/drawing/2014/main" xmlns="" id="{99B7C135-EE9D-46A7-B556-24B177107BB7}"/>
              </a:ext>
            </a:extLst>
          </p:cNvPr>
          <p:cNvSpPr txBox="1"/>
          <p:nvPr/>
        </p:nvSpPr>
        <p:spPr>
          <a:xfrm>
            <a:off x="13760524" y="8904323"/>
            <a:ext cx="4661994" cy="1400383"/>
          </a:xfrm>
          <a:prstGeom prst="rect">
            <a:avLst/>
          </a:prstGeom>
          <a:noFill/>
        </p:spPr>
        <p:txBody>
          <a:bodyPr wrap="square" rtlCol="0">
            <a:spAutoFit/>
          </a:bodyPr>
          <a:lstStyle/>
          <a:p>
            <a:pPr algn="just"/>
            <a:r>
              <a:rPr lang="en-AU" sz="1700" dirty="0">
                <a:latin typeface="Times New Roman" panose="02020603050405020304" pitchFamily="18" charset="0"/>
                <a:cs typeface="Times New Roman" panose="02020603050405020304" pitchFamily="18" charset="0"/>
              </a:rPr>
              <a:t>The red boxes in figure 5 shows the cells included in our analysis. </a:t>
            </a:r>
            <a:r>
              <a:rPr lang="en-AU" sz="1700" dirty="0">
                <a:solidFill>
                  <a:srgbClr val="00B050"/>
                </a:solidFill>
                <a:latin typeface="Times New Roman" panose="02020603050405020304" pitchFamily="18" charset="0"/>
                <a:cs typeface="Times New Roman" panose="02020603050405020304" pitchFamily="18" charset="0"/>
              </a:rPr>
              <a:t>CD107a+NK cells </a:t>
            </a:r>
            <a:r>
              <a:rPr lang="en-AU" sz="1700" dirty="0">
                <a:latin typeface="Times New Roman" panose="02020603050405020304" pitchFamily="18" charset="0"/>
                <a:cs typeface="Times New Roman" panose="02020603050405020304" pitchFamily="18" charset="0"/>
              </a:rPr>
              <a:t>in green show an increase in frequency when co-cultured with K562 cells as opposed to the negative control </a:t>
            </a:r>
            <a:r>
              <a:rPr lang="en-AU" sz="1700" dirty="0">
                <a:solidFill>
                  <a:srgbClr val="C00000"/>
                </a:solidFill>
                <a:latin typeface="Times New Roman" panose="02020603050405020304" pitchFamily="18" charset="0"/>
                <a:cs typeface="Times New Roman" panose="02020603050405020304" pitchFamily="18" charset="0"/>
              </a:rPr>
              <a:t>CD107a+NK </a:t>
            </a:r>
            <a:r>
              <a:rPr lang="en-AU" sz="1700" dirty="0">
                <a:latin typeface="Times New Roman" panose="02020603050405020304" pitchFamily="18" charset="0"/>
                <a:cs typeface="Times New Roman" panose="02020603050405020304" pitchFamily="18" charset="0"/>
              </a:rPr>
              <a:t>cells without co-culture.</a:t>
            </a:r>
            <a:endParaRPr lang="en-AU" sz="1700" dirty="0"/>
          </a:p>
        </p:txBody>
      </p:sp>
      <p:sp>
        <p:nvSpPr>
          <p:cNvPr id="27" name="TextBox 26">
            <a:extLst>
              <a:ext uri="{FF2B5EF4-FFF2-40B4-BE49-F238E27FC236}">
                <a16:creationId xmlns:a16="http://schemas.microsoft.com/office/drawing/2014/main" xmlns="" id="{93A1A02F-857B-4834-B00B-F3DC2FC7C5FF}"/>
              </a:ext>
            </a:extLst>
          </p:cNvPr>
          <p:cNvSpPr txBox="1"/>
          <p:nvPr/>
        </p:nvSpPr>
        <p:spPr>
          <a:xfrm>
            <a:off x="18558794" y="7862636"/>
            <a:ext cx="4345905" cy="2446824"/>
          </a:xfrm>
          <a:prstGeom prst="rect">
            <a:avLst/>
          </a:prstGeom>
          <a:noFill/>
        </p:spPr>
        <p:txBody>
          <a:bodyPr wrap="square" rtlCol="0">
            <a:spAutoFit/>
          </a:bodyPr>
          <a:lstStyle/>
          <a:p>
            <a:pPr algn="just"/>
            <a:r>
              <a:rPr lang="en-AU" sz="1700" dirty="0">
                <a:effectLst/>
                <a:latin typeface="Times New Roman" panose="02020603050405020304" pitchFamily="18" charset="0"/>
                <a:ea typeface="Calibri" panose="020F0502020204030204" pitchFamily="34" charset="0"/>
              </a:rPr>
              <a:t>Adipokine treatments were performed </a:t>
            </a:r>
            <a:r>
              <a:rPr lang="en-AU" sz="1700" dirty="0">
                <a:latin typeface="Times New Roman" panose="02020603050405020304" pitchFamily="18" charset="0"/>
                <a:ea typeface="Calibri" panose="020F0502020204030204" pitchFamily="34" charset="0"/>
              </a:rPr>
              <a:t>at high (H), low (L) concentrations and compared against mock treated (pos) and a negative (neg) control without K562 co-culture. </a:t>
            </a:r>
            <a:r>
              <a:rPr lang="en-AU" sz="1700" dirty="0">
                <a:effectLst/>
                <a:latin typeface="Times New Roman" panose="02020603050405020304" pitchFamily="18" charset="0"/>
                <a:ea typeface="Calibri" panose="020F0502020204030204" pitchFamily="34" charset="0"/>
              </a:rPr>
              <a:t>Our preliminary results on healthy </a:t>
            </a:r>
            <a:r>
              <a:rPr lang="en-AU" sz="1700" dirty="0">
                <a:latin typeface="Times New Roman" panose="02020603050405020304" pitchFamily="18" charset="0"/>
                <a:ea typeface="Calibri" panose="020F0502020204030204" pitchFamily="34" charset="0"/>
              </a:rPr>
              <a:t>PBMCs </a:t>
            </a:r>
            <a:r>
              <a:rPr lang="en-AU" sz="1700" dirty="0">
                <a:effectLst/>
                <a:latin typeface="Times New Roman" panose="02020603050405020304" pitchFamily="18" charset="0"/>
                <a:ea typeface="Calibri" panose="020F0502020204030204" pitchFamily="34" charset="0"/>
              </a:rPr>
              <a:t>show that a subset of adipokines (chemerin (H), omentin(H &amp;L) and visfatin (H)) increase </a:t>
            </a:r>
            <a:r>
              <a:rPr lang="en-AU" sz="1700" dirty="0">
                <a:latin typeface="Times New Roman" panose="02020603050405020304" pitchFamily="18" charset="0"/>
                <a:ea typeface="Calibri" panose="020F0502020204030204" pitchFamily="34" charset="0"/>
              </a:rPr>
              <a:t>the cytotoxic response of NK cells against K562 target cells.</a:t>
            </a:r>
            <a:endParaRPr lang="en-AU" sz="1700" dirty="0">
              <a:highlight>
                <a:srgbClr val="FFFF00"/>
              </a:highligh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7EF24633-BD28-4BBF-BCF9-C0A3ABD9D252}"/>
              </a:ext>
            </a:extLst>
          </p:cNvPr>
          <p:cNvPicPr>
            <a:picLocks noChangeAspect="1"/>
          </p:cNvPicPr>
          <p:nvPr/>
        </p:nvPicPr>
        <p:blipFill>
          <a:blip r:embed="rId28">
            <a:extLst>
              <a:ext uri="{BEBA8EAE-BF5A-486C-A8C5-ECC9F3942E4B}">
                <a14:imgProps xmlns:a14="http://schemas.microsoft.com/office/drawing/2010/main">
                  <a14:imgLayer r:embed="rId29">
                    <a14:imgEffect>
                      <a14:sharpenSoften amount="50000"/>
                    </a14:imgEffect>
                  </a14:imgLayer>
                </a14:imgProps>
              </a:ext>
            </a:extLst>
          </a:blip>
          <a:stretch>
            <a:fillRect/>
          </a:stretch>
        </p:blipFill>
        <p:spPr>
          <a:xfrm>
            <a:off x="6929174" y="4079123"/>
            <a:ext cx="6491867" cy="2896000"/>
          </a:xfrm>
          <a:prstGeom prst="rect">
            <a:avLst/>
          </a:prstGeom>
        </p:spPr>
      </p:pic>
      <p:graphicFrame>
        <p:nvGraphicFramePr>
          <p:cNvPr id="20" name="Object 19">
            <a:extLst>
              <a:ext uri="{FF2B5EF4-FFF2-40B4-BE49-F238E27FC236}">
                <a16:creationId xmlns:a16="http://schemas.microsoft.com/office/drawing/2014/main" xmlns="" id="{39559D81-B711-4AA2-92F6-1C9F615036AB}"/>
              </a:ext>
            </a:extLst>
          </p:cNvPr>
          <p:cNvGraphicFramePr>
            <a:graphicFrameLocks noChangeAspect="1"/>
          </p:cNvGraphicFramePr>
          <p:nvPr>
            <p:extLst>
              <p:ext uri="{D42A27DB-BD31-4B8C-83A1-F6EECF244321}">
                <p14:modId xmlns:p14="http://schemas.microsoft.com/office/powerpoint/2010/main" val="847024973"/>
              </p:ext>
            </p:extLst>
          </p:nvPr>
        </p:nvGraphicFramePr>
        <p:xfrm>
          <a:off x="6907491" y="8290719"/>
          <a:ext cx="2973814" cy="2110289"/>
        </p:xfrm>
        <a:graphic>
          <a:graphicData uri="http://schemas.openxmlformats.org/presentationml/2006/ole">
            <mc:AlternateContent xmlns:mc="http://schemas.openxmlformats.org/markup-compatibility/2006">
              <mc:Choice xmlns:v="urn:schemas-microsoft-com:vml" Requires="v">
                <p:oleObj spid="_x0000_s1030" name="Prism 9" r:id="rId30" imgW="3794750" imgH="2693153" progId="Prism9.Document">
                  <p:embed/>
                </p:oleObj>
              </mc:Choice>
              <mc:Fallback>
                <p:oleObj name="Prism 9" r:id="rId30" imgW="3794750" imgH="2693153" progId="Prism9.Document">
                  <p:embed/>
                  <p:pic>
                    <p:nvPicPr>
                      <p:cNvPr id="0" name=""/>
                      <p:cNvPicPr/>
                      <p:nvPr/>
                    </p:nvPicPr>
                    <p:blipFill>
                      <a:blip r:embed="rId31"/>
                      <a:stretch>
                        <a:fillRect/>
                      </a:stretch>
                    </p:blipFill>
                    <p:spPr>
                      <a:xfrm>
                        <a:off x="6907491" y="8290719"/>
                        <a:ext cx="2973814" cy="2110289"/>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xmlns="" id="{65E4C4EE-E634-4FD1-9B45-3BF2766A6E81}"/>
              </a:ext>
            </a:extLst>
          </p:cNvPr>
          <p:cNvGraphicFramePr>
            <a:graphicFrameLocks noChangeAspect="1"/>
          </p:cNvGraphicFramePr>
          <p:nvPr>
            <p:extLst>
              <p:ext uri="{D42A27DB-BD31-4B8C-83A1-F6EECF244321}">
                <p14:modId xmlns:p14="http://schemas.microsoft.com/office/powerpoint/2010/main" val="3460456602"/>
              </p:ext>
            </p:extLst>
          </p:nvPr>
        </p:nvGraphicFramePr>
        <p:xfrm>
          <a:off x="9981590" y="8285922"/>
          <a:ext cx="2987334" cy="2122547"/>
        </p:xfrm>
        <a:graphic>
          <a:graphicData uri="http://schemas.openxmlformats.org/presentationml/2006/ole">
            <mc:AlternateContent xmlns:mc="http://schemas.openxmlformats.org/markup-compatibility/2006">
              <mc:Choice xmlns:v="urn:schemas-microsoft-com:vml" Requires="v">
                <p:oleObj spid="_x0000_s1031" name="Prism 9" r:id="rId32" imgW="3788628" imgH="2693153" progId="Prism9.Document">
                  <p:embed/>
                </p:oleObj>
              </mc:Choice>
              <mc:Fallback>
                <p:oleObj name="Prism 9" r:id="rId32" imgW="3788628" imgH="2693153" progId="Prism9.Document">
                  <p:embed/>
                  <p:pic>
                    <p:nvPicPr>
                      <p:cNvPr id="0" name=""/>
                      <p:cNvPicPr/>
                      <p:nvPr/>
                    </p:nvPicPr>
                    <p:blipFill>
                      <a:blip r:embed="rId33"/>
                      <a:stretch>
                        <a:fillRect/>
                      </a:stretch>
                    </p:blipFill>
                    <p:spPr>
                      <a:xfrm>
                        <a:off x="9981590" y="8285922"/>
                        <a:ext cx="2987334" cy="2122547"/>
                      </a:xfrm>
                      <a:prstGeom prst="rect">
                        <a:avLst/>
                      </a:prstGeom>
                    </p:spPr>
                  </p:pic>
                </p:oleObj>
              </mc:Fallback>
            </mc:AlternateContent>
          </a:graphicData>
        </a:graphic>
      </p:graphicFrame>
      <p:sp>
        <p:nvSpPr>
          <p:cNvPr id="101" name="TextBox 100">
            <a:extLst>
              <a:ext uri="{FF2B5EF4-FFF2-40B4-BE49-F238E27FC236}">
                <a16:creationId xmlns:a16="http://schemas.microsoft.com/office/drawing/2014/main" xmlns="" id="{39DCA222-C2DC-4499-9F6B-66BE5F7390FF}"/>
              </a:ext>
            </a:extLst>
          </p:cNvPr>
          <p:cNvSpPr txBox="1"/>
          <p:nvPr/>
        </p:nvSpPr>
        <p:spPr>
          <a:xfrm>
            <a:off x="13653927" y="10275877"/>
            <a:ext cx="5149228" cy="2554545"/>
          </a:xfrm>
          <a:prstGeom prst="rect">
            <a:avLst/>
          </a:prstGeom>
          <a:noFill/>
        </p:spPr>
        <p:txBody>
          <a:bodyPr wrap="square" rtlCol="0">
            <a:spAutoFit/>
          </a:bodyPr>
          <a:lstStyle/>
          <a:p>
            <a:pPr algn="just"/>
            <a:r>
              <a:rPr lang="en-AU" sz="2400" b="1" dirty="0">
                <a:latin typeface="Times New Roman" panose="02020603050405020304" pitchFamily="18" charset="0"/>
                <a:ea typeface="Calibri" panose="020F0502020204030204" pitchFamily="34" charset="0"/>
                <a:cs typeface="Times New Roman" panose="02020603050405020304" pitchFamily="18" charset="0"/>
              </a:rPr>
              <a:t> Future plans</a:t>
            </a:r>
          </a:p>
          <a:p>
            <a:pPr algn="just"/>
            <a:r>
              <a:rPr lang="en-AU" sz="1500" dirty="0">
                <a:latin typeface="Times New Roman" panose="02020603050405020304" pitchFamily="18" charset="0"/>
                <a:cs typeface="Times New Roman" panose="02020603050405020304" pitchFamily="18" charset="0"/>
              </a:rPr>
              <a:t>-  </a:t>
            </a:r>
            <a:r>
              <a:rPr lang="en-AU" sz="1700" dirty="0">
                <a:latin typeface="Times New Roman" panose="02020603050405020304" pitchFamily="18" charset="0"/>
                <a:cs typeface="Times New Roman" panose="02020603050405020304" pitchFamily="18" charset="0"/>
              </a:rPr>
              <a:t>Quantification of adipokine receptor expression on healthy vs NAFLD NK cells. </a:t>
            </a:r>
          </a:p>
          <a:p>
            <a:pPr algn="just"/>
            <a:r>
              <a:rPr lang="en-AU" sz="1700" dirty="0">
                <a:latin typeface="Times New Roman" panose="02020603050405020304" pitchFamily="18" charset="0"/>
                <a:cs typeface="Times New Roman" panose="02020603050405020304" pitchFamily="18" charset="0"/>
              </a:rPr>
              <a:t>-  Comparison of adipokines on healthy, NAFLD obese and NAFLD lean subjects via cytotoxicity, proliferation, and immunometabolic assays. </a:t>
            </a:r>
          </a:p>
          <a:p>
            <a:r>
              <a:rPr lang="en-AU" sz="1700" dirty="0">
                <a:latin typeface="Times New Roman" panose="02020603050405020304" pitchFamily="18" charset="0"/>
                <a:cs typeface="Times New Roman" panose="02020603050405020304" pitchFamily="18" charset="0"/>
              </a:rPr>
              <a:t>-  Phenotype blood and liver NK cells in obese vs healthy patients using a panel of 30 NK markers relating to activation status, residency and cytotoxic potential.  </a:t>
            </a:r>
            <a:endParaRPr lang="en-AU" sz="17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4323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6073</TotalTime>
  <Words>1172</Words>
  <Application>Microsoft Office PowerPoint</Application>
  <PresentationFormat>Custom</PresentationFormat>
  <Paragraphs>55</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Office Theme</vt:lpstr>
      <vt:lpstr>Prism 9</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njiomegnie fabrice</dc:creator>
  <cp:lastModifiedBy>Scott Read (Western Sydney LHD)</cp:lastModifiedBy>
  <cp:revision>78</cp:revision>
  <dcterms:created xsi:type="dcterms:W3CDTF">2021-05-12T05:08:57Z</dcterms:created>
  <dcterms:modified xsi:type="dcterms:W3CDTF">2021-05-18T00:44:45Z</dcterms:modified>
</cp:coreProperties>
</file>